
<file path=[Content_Types].xml><?xml version="1.0" encoding="utf-8"?>
<Types xmlns="http://schemas.openxmlformats.org/package/2006/content-types">
  <Default Extension="png" ContentType="image/png"/>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93" r:id="rId2"/>
    <p:sldId id="391" r:id="rId3"/>
    <p:sldId id="403" r:id="rId4"/>
    <p:sldId id="521" r:id="rId5"/>
    <p:sldId id="536" r:id="rId6"/>
    <p:sldId id="524" r:id="rId7"/>
    <p:sldId id="457" r:id="rId8"/>
    <p:sldId id="538" r:id="rId9"/>
    <p:sldId id="541" r:id="rId10"/>
    <p:sldId id="438" r:id="rId11"/>
    <p:sldId id="537" r:id="rId12"/>
    <p:sldId id="439" r:id="rId13"/>
    <p:sldId id="395" r:id="rId14"/>
    <p:sldId id="397" r:id="rId15"/>
    <p:sldId id="404" r:id="rId16"/>
    <p:sldId id="441" r:id="rId17"/>
    <p:sldId id="525" r:id="rId18"/>
    <p:sldId id="526" r:id="rId19"/>
    <p:sldId id="442" r:id="rId20"/>
    <p:sldId id="444" r:id="rId21"/>
    <p:sldId id="527" r:id="rId22"/>
    <p:sldId id="520" r:id="rId23"/>
    <p:sldId id="528" r:id="rId24"/>
    <p:sldId id="480" r:id="rId25"/>
    <p:sldId id="475" r:id="rId26"/>
    <p:sldId id="504" r:id="rId27"/>
    <p:sldId id="506" r:id="rId28"/>
    <p:sldId id="507" r:id="rId29"/>
    <p:sldId id="508" r:id="rId30"/>
    <p:sldId id="529" r:id="rId31"/>
    <p:sldId id="509" r:id="rId32"/>
    <p:sldId id="510" r:id="rId33"/>
    <p:sldId id="511" r:id="rId34"/>
    <p:sldId id="530" r:id="rId35"/>
    <p:sldId id="539" r:id="rId36"/>
    <p:sldId id="540" r:id="rId37"/>
    <p:sldId id="512" r:id="rId38"/>
    <p:sldId id="531" r:id="rId39"/>
    <p:sldId id="532" r:id="rId40"/>
    <p:sldId id="513" r:id="rId41"/>
    <p:sldId id="534" r:id="rId42"/>
    <p:sldId id="514" r:id="rId43"/>
    <p:sldId id="535" r:id="rId44"/>
    <p:sldId id="515" r:id="rId45"/>
    <p:sldId id="533" r:id="rId46"/>
    <p:sldId id="516" r:id="rId47"/>
    <p:sldId id="517" r:id="rId48"/>
    <p:sldId id="518" r:id="rId49"/>
    <p:sldId id="519" r:id="rId50"/>
    <p:sldId id="474"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E33D"/>
    <a:srgbClr val="56DA32"/>
    <a:srgbClr val="89C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1" autoAdjust="0"/>
    <p:restoredTop sz="94674"/>
  </p:normalViewPr>
  <p:slideViewPr>
    <p:cSldViewPr>
      <p:cViewPr varScale="1">
        <p:scale>
          <a:sx n="124" d="100"/>
          <a:sy n="124" d="100"/>
        </p:scale>
        <p:origin x="2000" y="16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Users/johnmat/Downloads/Annual%252520Statistics%252520-%2525202018%252520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johnmat/Downloads/Annual%252520Statistics%252520-%2525202018-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My%20Drive\Work\Seed%20Co\2017-2018\12%20Mar%202018\Reporting\Group\Annual%20Statistics%20-%20201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johnmat/Downloads/Annual%252520Statistics%252520-%2525202018%252520Fi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felistusndawi/Downloads/GTI%25252520Annual%25252520Invest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v>Maize Sales Volumes</c:v>
          </c:tx>
          <c:spPr>
            <a:solidFill>
              <a:srgbClr val="00B05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'Group Stats'!$H$5:$L$5</c:f>
              <c:numCache>
                <c:formatCode>General</c:formatCode>
                <c:ptCount val="5"/>
                <c:pt idx="0">
                  <c:v>2014</c:v>
                </c:pt>
                <c:pt idx="1">
                  <c:v>2015</c:v>
                </c:pt>
                <c:pt idx="2">
                  <c:v>2016</c:v>
                </c:pt>
                <c:pt idx="3">
                  <c:v>2017</c:v>
                </c:pt>
                <c:pt idx="4">
                  <c:v>2018</c:v>
                </c:pt>
              </c:numCache>
            </c:numRef>
          </c:cat>
          <c:val>
            <c:numRef>
              <c:f>'Group Stats'!$H$14:$L$14</c:f>
              <c:numCache>
                <c:formatCode>_(* #,##0_);_(* \(#,##0\);_(* "-"??_);_(@_)</c:formatCode>
                <c:ptCount val="5"/>
                <c:pt idx="0">
                  <c:v>40136.889000000003</c:v>
                </c:pt>
                <c:pt idx="1">
                  <c:v>34219.852500000001</c:v>
                </c:pt>
                <c:pt idx="2">
                  <c:v>31745.035400000001</c:v>
                </c:pt>
                <c:pt idx="3">
                  <c:v>44965.684500000003</c:v>
                </c:pt>
                <c:pt idx="4">
                  <c:v>38754.040800000002</c:v>
                </c:pt>
              </c:numCache>
            </c:numRef>
          </c:val>
          <c:extLst>
            <c:ext xmlns:c16="http://schemas.microsoft.com/office/drawing/2014/chart" uri="{C3380CC4-5D6E-409C-BE32-E72D297353CC}">
              <c16:uniqueId val="{00000000-781B-6744-B49D-4923B74A2B6C}"/>
            </c:ext>
          </c:extLst>
        </c:ser>
        <c:dLbls>
          <c:showLegendKey val="0"/>
          <c:showVal val="0"/>
          <c:showCatName val="0"/>
          <c:showSerName val="0"/>
          <c:showPercent val="0"/>
          <c:showBubbleSize val="0"/>
        </c:dLbls>
        <c:gapWidth val="150"/>
        <c:shape val="box"/>
        <c:axId val="609398824"/>
        <c:axId val="609724360"/>
        <c:axId val="0"/>
      </c:bar3DChart>
      <c:catAx>
        <c:axId val="609398824"/>
        <c:scaling>
          <c:orientation val="minMax"/>
        </c:scaling>
        <c:delete val="0"/>
        <c:axPos val="b"/>
        <c:numFmt formatCode="General" sourceLinked="1"/>
        <c:majorTickMark val="out"/>
        <c:minorTickMark val="none"/>
        <c:tickLblPos val="nextTo"/>
        <c:crossAx val="609724360"/>
        <c:crosses val="autoZero"/>
        <c:auto val="1"/>
        <c:lblAlgn val="ctr"/>
        <c:lblOffset val="100"/>
        <c:noMultiLvlLbl val="0"/>
      </c:catAx>
      <c:valAx>
        <c:axId val="609724360"/>
        <c:scaling>
          <c:orientation val="minMax"/>
        </c:scaling>
        <c:delete val="0"/>
        <c:axPos val="l"/>
        <c:majorGridlines/>
        <c:numFmt formatCode="_(* #,##0_);_(* \(#,##0\);_(* &quot;-&quot;??_);_(@_)" sourceLinked="1"/>
        <c:majorTickMark val="out"/>
        <c:minorTickMark val="none"/>
        <c:tickLblPos val="nextTo"/>
        <c:crossAx val="609398824"/>
        <c:crosses val="autoZero"/>
        <c:crossBetween val="between"/>
        <c:dispUnits>
          <c:builtInUnit val="thousands"/>
          <c:dispUnitsLbl>
            <c:tx>
              <c:rich>
                <a:bodyPr/>
                <a:lstStyle/>
                <a:p>
                  <a:pPr>
                    <a:defRPr/>
                  </a:pPr>
                  <a:r>
                    <a:rPr lang="en-ZA"/>
                    <a:t>mt'000</a:t>
                  </a:r>
                </a:p>
              </c:rich>
            </c:tx>
          </c:dispUnitsLbl>
        </c:dispUnits>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v>Sales by SBU</c:v>
          </c:tx>
          <c:dLbls>
            <c:dLbl>
              <c:idx val="8"/>
              <c:layout>
                <c:manualLayout>
                  <c:x val="1.4924540682414699E-2"/>
                  <c:y val="-1.6213910761154901E-2"/>
                </c:manualLayout>
              </c:layout>
              <c:spPr/>
              <c:txPr>
                <a:bodyPr/>
                <a:lstStyle/>
                <a:p>
                  <a:pPr>
                    <a:defRPr sz="1200" b="1"/>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BAF3-8C49-A2EB-A2EA1CC4A98E}"/>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Tables!$A$94:$A$102</c:f>
              <c:strCache>
                <c:ptCount val="9"/>
                <c:pt idx="0">
                  <c:v>Zimbabwe</c:v>
                </c:pt>
                <c:pt idx="1">
                  <c:v>Zambia</c:v>
                </c:pt>
                <c:pt idx="2">
                  <c:v>Malawi</c:v>
                </c:pt>
                <c:pt idx="3">
                  <c:v>SCI</c:v>
                </c:pt>
                <c:pt idx="4">
                  <c:v>SC Tanzania</c:v>
                </c:pt>
                <c:pt idx="5">
                  <c:v>Kenya</c:v>
                </c:pt>
                <c:pt idx="6">
                  <c:v>SC Rwanda</c:v>
                </c:pt>
                <c:pt idx="7">
                  <c:v>SCOWA</c:v>
                </c:pt>
                <c:pt idx="8">
                  <c:v>Prime Seeds</c:v>
                </c:pt>
              </c:strCache>
            </c:strRef>
          </c:cat>
          <c:val>
            <c:numRef>
              <c:f>Tables!$B$94:$B$102</c:f>
              <c:numCache>
                <c:formatCode>_(* #,##0_);_(* \(#,##0\);_(* "-"??_);_(@_)</c:formatCode>
                <c:ptCount val="9"/>
                <c:pt idx="0">
                  <c:v>28665.15</c:v>
                </c:pt>
                <c:pt idx="1">
                  <c:v>19521.325000000001</c:v>
                </c:pt>
                <c:pt idx="2">
                  <c:v>5481</c:v>
                </c:pt>
                <c:pt idx="3">
                  <c:v>2357.1529998999999</c:v>
                </c:pt>
                <c:pt idx="4">
                  <c:v>5436.7674536650002</c:v>
                </c:pt>
                <c:pt idx="5">
                  <c:v>4734.2494675000007</c:v>
                </c:pt>
                <c:pt idx="6">
                  <c:v>435.745</c:v>
                </c:pt>
                <c:pt idx="7">
                  <c:v>279.5</c:v>
                </c:pt>
                <c:pt idx="8">
                  <c:v>485.69848189999999</c:v>
                </c:pt>
              </c:numCache>
            </c:numRef>
          </c:val>
          <c:extLst>
            <c:ext xmlns:c16="http://schemas.microsoft.com/office/drawing/2014/chart" uri="{C3380CC4-5D6E-409C-BE32-E72D297353CC}">
              <c16:uniqueId val="{00000009-BAF3-8C49-A2EB-A2EA1CC4A98E}"/>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'[Annual Statistics - 2018.xlsx]Tables'!$I$116</c:f>
              <c:strCache>
                <c:ptCount val="1"/>
                <c:pt idx="0">
                  <c:v>Maize</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Statistics - 2018.xlsx]Tables'!$J$115:$L$115</c:f>
              <c:strCache>
                <c:ptCount val="2"/>
                <c:pt idx="0">
                  <c:v>F2018</c:v>
                </c:pt>
                <c:pt idx="1">
                  <c:v>F2017</c:v>
                </c:pt>
              </c:strCache>
            </c:strRef>
          </c:cat>
          <c:val>
            <c:numRef>
              <c:f>'[Annual Statistics - 2018.xlsx]Tables'!$J$116:$L$116</c:f>
              <c:numCache>
                <c:formatCode>_(* #\ ##0_);_(* \(#\ ##0\);_(* "-"??_);_(@_)</c:formatCode>
                <c:ptCount val="2"/>
                <c:pt idx="0">
                  <c:v>38754.040800000002</c:v>
                </c:pt>
                <c:pt idx="1">
                  <c:v>44965.684500000003</c:v>
                </c:pt>
              </c:numCache>
            </c:numRef>
          </c:val>
          <c:extLst>
            <c:ext xmlns:c16="http://schemas.microsoft.com/office/drawing/2014/chart" uri="{C3380CC4-5D6E-409C-BE32-E72D297353CC}">
              <c16:uniqueId val="{00000000-E65F-3249-BD05-7944A55CAB7B}"/>
            </c:ext>
          </c:extLst>
        </c:ser>
        <c:ser>
          <c:idx val="1"/>
          <c:order val="1"/>
          <c:tx>
            <c:strRef>
              <c:f>'[Annual Statistics - 2018.xlsx]Tables'!$I$117</c:f>
              <c:strCache>
                <c:ptCount val="1"/>
                <c:pt idx="0">
                  <c:v>Winter cereals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Statistics - 2018.xlsx]Tables'!$J$115:$L$115</c:f>
              <c:strCache>
                <c:ptCount val="2"/>
                <c:pt idx="0">
                  <c:v>F2018</c:v>
                </c:pt>
                <c:pt idx="1">
                  <c:v>F2017</c:v>
                </c:pt>
              </c:strCache>
            </c:strRef>
          </c:cat>
          <c:val>
            <c:numRef>
              <c:f>'[Annual Statistics - 2018.xlsx]Tables'!$J$117:$L$117</c:f>
              <c:numCache>
                <c:formatCode>_(* #\ ##0_);_(* \(#\ ##0\);_(* "-"??_);_(@_)</c:formatCode>
                <c:ptCount val="2"/>
                <c:pt idx="0">
                  <c:v>7438.9620000000004</c:v>
                </c:pt>
                <c:pt idx="1">
                  <c:v>2082.65</c:v>
                </c:pt>
              </c:numCache>
            </c:numRef>
          </c:val>
          <c:extLst>
            <c:ext xmlns:c16="http://schemas.microsoft.com/office/drawing/2014/chart" uri="{C3380CC4-5D6E-409C-BE32-E72D297353CC}">
              <c16:uniqueId val="{00000001-E65F-3249-BD05-7944A55CAB7B}"/>
            </c:ext>
          </c:extLst>
        </c:ser>
        <c:ser>
          <c:idx val="2"/>
          <c:order val="2"/>
          <c:tx>
            <c:strRef>
              <c:f>'[Annual Statistics - 2018.xlsx]Tables'!$I$118</c:f>
              <c:strCache>
                <c:ptCount val="1"/>
                <c:pt idx="0">
                  <c:v>Soybeans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Statistics - 2018.xlsx]Tables'!$J$115:$L$115</c:f>
              <c:strCache>
                <c:ptCount val="2"/>
                <c:pt idx="0">
                  <c:v>F2018</c:v>
                </c:pt>
                <c:pt idx="1">
                  <c:v>F2017</c:v>
                </c:pt>
              </c:strCache>
            </c:strRef>
          </c:cat>
          <c:val>
            <c:numRef>
              <c:f>'[Annual Statistics - 2018.xlsx]Tables'!$J$118:$L$118</c:f>
              <c:numCache>
                <c:formatCode>_(* #\ ##0_);_(* \(#\ ##0\);_(* "-"??_);_(@_)</c:formatCode>
                <c:ptCount val="2"/>
                <c:pt idx="0">
                  <c:v>6798.2547999999988</c:v>
                </c:pt>
                <c:pt idx="1">
                  <c:v>3141.5910000000008</c:v>
                </c:pt>
              </c:numCache>
            </c:numRef>
          </c:val>
          <c:extLst>
            <c:ext xmlns:c16="http://schemas.microsoft.com/office/drawing/2014/chart" uri="{C3380CC4-5D6E-409C-BE32-E72D297353CC}">
              <c16:uniqueId val="{00000002-E65F-3249-BD05-7944A55CAB7B}"/>
            </c:ext>
          </c:extLst>
        </c:ser>
        <c:ser>
          <c:idx val="3"/>
          <c:order val="3"/>
          <c:tx>
            <c:strRef>
              <c:f>'[Annual Statistics - 2018.xlsx]Tables'!$I$119</c:f>
              <c:strCache>
                <c:ptCount val="1"/>
                <c:pt idx="0">
                  <c:v>Other</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Statistics - 2018.xlsx]Tables'!$J$115:$L$115</c:f>
              <c:strCache>
                <c:ptCount val="2"/>
                <c:pt idx="0">
                  <c:v>F2018</c:v>
                </c:pt>
                <c:pt idx="1">
                  <c:v>F2017</c:v>
                </c:pt>
              </c:strCache>
            </c:strRef>
          </c:cat>
          <c:val>
            <c:numRef>
              <c:f>'[Annual Statistics - 2018.xlsx]Tables'!$J$119:$L$119</c:f>
              <c:numCache>
                <c:formatCode>_(* #\ ##0_);_(* \(#\ ##0\);_(* "-"??_);_(@_)</c:formatCode>
                <c:ptCount val="2"/>
                <c:pt idx="0">
                  <c:v>2515.9680379649999</c:v>
                </c:pt>
                <c:pt idx="1">
                  <c:v>5254.3587563999999</c:v>
                </c:pt>
              </c:numCache>
            </c:numRef>
          </c:val>
          <c:extLst>
            <c:ext xmlns:c16="http://schemas.microsoft.com/office/drawing/2014/chart" uri="{C3380CC4-5D6E-409C-BE32-E72D297353CC}">
              <c16:uniqueId val="{00000003-E65F-3249-BD05-7944A55CAB7B}"/>
            </c:ext>
          </c:extLst>
        </c:ser>
        <c:dLbls>
          <c:showLegendKey val="0"/>
          <c:showVal val="0"/>
          <c:showCatName val="0"/>
          <c:showSerName val="0"/>
          <c:showPercent val="0"/>
          <c:showBubbleSize val="0"/>
        </c:dLbls>
        <c:gapWidth val="150"/>
        <c:shape val="box"/>
        <c:axId val="529692456"/>
        <c:axId val="78107960"/>
        <c:axId val="0"/>
      </c:bar3DChart>
      <c:catAx>
        <c:axId val="529692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107960"/>
        <c:crosses val="autoZero"/>
        <c:auto val="1"/>
        <c:lblAlgn val="ctr"/>
        <c:lblOffset val="100"/>
        <c:noMultiLvlLbl val="0"/>
      </c:catAx>
      <c:valAx>
        <c:axId val="78107960"/>
        <c:scaling>
          <c:orientation val="minMax"/>
        </c:scaling>
        <c:delete val="0"/>
        <c:axPos val="l"/>
        <c:majorGridlines>
          <c:spPr>
            <a:ln w="9525" cap="flat" cmpd="sng" algn="ctr">
              <a:solidFill>
                <a:schemeClr val="tx1">
                  <a:lumMod val="15000"/>
                  <a:lumOff val="85000"/>
                </a:schemeClr>
              </a:solidFill>
              <a:round/>
            </a:ln>
            <a:effectLst/>
          </c:spPr>
        </c:majorGridlines>
        <c:numFmt formatCode="_(* #\ ##0_);_(* \(#\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692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Maize Sales Volumes in mt</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v>Maize Sales Volumes</c:v>
          </c:tx>
          <c:spPr>
            <a:solidFill>
              <a:srgbClr val="00B050"/>
            </a:solidFill>
          </c:spPr>
          <c:invertIfNegative val="0"/>
          <c:dLbls>
            <c:numFmt formatCode="#,##0" sourceLinked="0"/>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'Group Stats'!$H$5:$L$5</c:f>
              <c:numCache>
                <c:formatCode>General</c:formatCode>
                <c:ptCount val="5"/>
                <c:pt idx="0">
                  <c:v>2014</c:v>
                </c:pt>
                <c:pt idx="1">
                  <c:v>2015</c:v>
                </c:pt>
                <c:pt idx="2">
                  <c:v>2016</c:v>
                </c:pt>
                <c:pt idx="3">
                  <c:v>2017</c:v>
                </c:pt>
                <c:pt idx="4">
                  <c:v>2018</c:v>
                </c:pt>
              </c:numCache>
            </c:numRef>
          </c:cat>
          <c:val>
            <c:numRef>
              <c:f>'Group Stats'!$H$14:$L$14</c:f>
              <c:numCache>
                <c:formatCode>_(* #,##0_);_(* \(#,##0\);_(* "-"??_);_(@_)</c:formatCode>
                <c:ptCount val="5"/>
                <c:pt idx="0">
                  <c:v>40136.889000000003</c:v>
                </c:pt>
                <c:pt idx="1">
                  <c:v>34219.852500000001</c:v>
                </c:pt>
                <c:pt idx="2">
                  <c:v>31745.035400000001</c:v>
                </c:pt>
                <c:pt idx="3">
                  <c:v>44965.684500000003</c:v>
                </c:pt>
                <c:pt idx="4">
                  <c:v>38754.040800000002</c:v>
                </c:pt>
              </c:numCache>
            </c:numRef>
          </c:val>
          <c:extLst>
            <c:ext xmlns:c16="http://schemas.microsoft.com/office/drawing/2014/chart" uri="{C3380CC4-5D6E-409C-BE32-E72D297353CC}">
              <c16:uniqueId val="{00000000-A194-C442-BBF8-52CCEA04D3F1}"/>
            </c:ext>
          </c:extLst>
        </c:ser>
        <c:dLbls>
          <c:showLegendKey val="0"/>
          <c:showVal val="0"/>
          <c:showCatName val="0"/>
          <c:showSerName val="0"/>
          <c:showPercent val="0"/>
          <c:showBubbleSize val="0"/>
        </c:dLbls>
        <c:gapWidth val="150"/>
        <c:shape val="box"/>
        <c:axId val="609880776"/>
        <c:axId val="609591528"/>
        <c:axId val="0"/>
      </c:bar3DChart>
      <c:catAx>
        <c:axId val="609880776"/>
        <c:scaling>
          <c:orientation val="minMax"/>
        </c:scaling>
        <c:delete val="0"/>
        <c:axPos val="b"/>
        <c:numFmt formatCode="General" sourceLinked="1"/>
        <c:majorTickMark val="out"/>
        <c:minorTickMark val="none"/>
        <c:tickLblPos val="nextTo"/>
        <c:crossAx val="609591528"/>
        <c:crosses val="autoZero"/>
        <c:auto val="1"/>
        <c:lblAlgn val="ctr"/>
        <c:lblOffset val="100"/>
        <c:noMultiLvlLbl val="0"/>
      </c:catAx>
      <c:valAx>
        <c:axId val="609591528"/>
        <c:scaling>
          <c:orientation val="minMax"/>
        </c:scaling>
        <c:delete val="0"/>
        <c:axPos val="l"/>
        <c:majorGridlines/>
        <c:numFmt formatCode="_(* #,##0_);_(* \(#,##0\);_(* &quot;-&quot;??_);_(@_)" sourceLinked="1"/>
        <c:majorTickMark val="out"/>
        <c:minorTickMark val="none"/>
        <c:tickLblPos val="nextTo"/>
        <c:crossAx val="609880776"/>
        <c:crosses val="autoZero"/>
        <c:crossBetween val="between"/>
        <c:dispUnits>
          <c:builtInUnit val="thousands"/>
          <c:dispUnitsLbl>
            <c:tx>
              <c:rich>
                <a:bodyPr/>
                <a:lstStyle/>
                <a:p>
                  <a:pPr>
                    <a:defRPr/>
                  </a:pPr>
                  <a:r>
                    <a:rPr lang="en-ZA"/>
                    <a:t>mt'000</a:t>
                  </a:r>
                </a:p>
              </c:rich>
            </c:tx>
          </c:dispUnitsLbl>
        </c:dispUnits>
      </c:valAx>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lumMod val="65000"/>
                    <a:lumOff val="35000"/>
                  </a:schemeClr>
                </a:solidFill>
                <a:latin typeface="+mn-lt"/>
                <a:ea typeface="+mn-ea"/>
                <a:cs typeface="+mn-cs"/>
              </a:defRPr>
            </a:pPr>
            <a:r>
              <a:rPr lang="en-US" dirty="0"/>
              <a:t>Amount Invested $m</a:t>
            </a:r>
          </a:p>
        </c:rich>
      </c:tx>
      <c:overlay val="0"/>
      <c:spPr>
        <a:noFill/>
        <a:ln>
          <a:noFill/>
        </a:ln>
        <a:effectLst/>
      </c:spPr>
    </c:title>
    <c:autoTitleDeleted val="0"/>
    <c:plotArea>
      <c:layout/>
      <c:barChart>
        <c:barDir val="col"/>
        <c:grouping val="clustered"/>
        <c:varyColors val="0"/>
        <c:ser>
          <c:idx val="0"/>
          <c:order val="0"/>
          <c:tx>
            <c:strRef>
              <c:f>Sheet1!$A$2</c:f>
              <c:strCache>
                <c:ptCount val="1"/>
                <c:pt idx="0">
                  <c:v>Amount Invested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4"/>
            <c:invertIfNegative val="0"/>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395-804A-B82B-3173D8A148B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2015</c:v>
                </c:pt>
                <c:pt idx="1">
                  <c:v>2016</c:v>
                </c:pt>
                <c:pt idx="2">
                  <c:v>2017</c:v>
                </c:pt>
                <c:pt idx="3">
                  <c:v>2018</c:v>
                </c:pt>
                <c:pt idx="4">
                  <c:v>Total</c:v>
                </c:pt>
              </c:strCache>
            </c:strRef>
          </c:cat>
          <c:val>
            <c:numRef>
              <c:f>Sheet1!$B$2:$F$2</c:f>
              <c:numCache>
                <c:formatCode>_-* #,##0.00_-;\-* #,##0.00_-;_-* "-"??_-;_-@_-</c:formatCode>
                <c:ptCount val="5"/>
                <c:pt idx="0">
                  <c:v>987103.95</c:v>
                </c:pt>
                <c:pt idx="1">
                  <c:v>1478389.64</c:v>
                </c:pt>
                <c:pt idx="2">
                  <c:v>774424.28999999946</c:v>
                </c:pt>
                <c:pt idx="3">
                  <c:v>1632040.31</c:v>
                </c:pt>
                <c:pt idx="4">
                  <c:v>4871958.1900000004</c:v>
                </c:pt>
              </c:numCache>
            </c:numRef>
          </c:val>
          <c:extLst>
            <c:ext xmlns:c16="http://schemas.microsoft.com/office/drawing/2014/chart" uri="{C3380CC4-5D6E-409C-BE32-E72D297353CC}">
              <c16:uniqueId val="{00000000-7395-804A-B82B-3173D8A148B8}"/>
            </c:ext>
          </c:extLst>
        </c:ser>
        <c:dLbls>
          <c:showLegendKey val="0"/>
          <c:showVal val="0"/>
          <c:showCatName val="0"/>
          <c:showSerName val="0"/>
          <c:showPercent val="0"/>
          <c:showBubbleSize val="0"/>
        </c:dLbls>
        <c:gapWidth val="100"/>
        <c:overlap val="-24"/>
        <c:axId val="580826072"/>
        <c:axId val="580829736"/>
      </c:barChart>
      <c:catAx>
        <c:axId val="580826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80829736"/>
        <c:crosses val="autoZero"/>
        <c:auto val="1"/>
        <c:lblAlgn val="ctr"/>
        <c:lblOffset val="100"/>
        <c:noMultiLvlLbl val="0"/>
      </c:catAx>
      <c:valAx>
        <c:axId val="580829736"/>
        <c:scaling>
          <c:orientation val="minMax"/>
        </c:scaling>
        <c:delete val="0"/>
        <c:axPos val="l"/>
        <c:majorGridlines>
          <c:spPr>
            <a:ln w="9525" cap="flat" cmpd="sng" algn="ctr">
              <a:solidFill>
                <a:schemeClr val="tx1">
                  <a:lumMod val="15000"/>
                  <a:lumOff val="85000"/>
                </a:schemeClr>
              </a:solidFill>
              <a:round/>
            </a:ln>
            <a:effectLst/>
          </c:spPr>
        </c:majorGridlines>
        <c:numFmt formatCode="_-* #,##0.00_-;\-* #,##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80826072"/>
        <c:crosses val="autoZero"/>
        <c:crossBetween val="between"/>
        <c:dispUnits>
          <c:builtInUnit val="millions"/>
          <c:dispUnitsLbl>
            <c:layout>
              <c:manualLayout>
                <c:xMode val="edge"/>
                <c:yMode val="edge"/>
                <c:x val="2.7777777777777801E-2"/>
                <c:y val="0.41449074074074099"/>
              </c:manualLayout>
            </c:layout>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ZW"/>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95130CE-FE75-4378-B37D-79CD953DAAFB}" type="datetimeFigureOut">
              <a:rPr lang="en-ZW" smtClean="0"/>
              <a:pPr/>
              <a:t>1/6/2018</a:t>
            </a:fld>
            <a:endParaRPr lang="en-ZW"/>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ZW"/>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88B1DAD-5DF1-496E-B05F-DE5962CBC46F}" type="slidenum">
              <a:rPr lang="en-ZW" smtClean="0"/>
              <a:pPr/>
              <a:t>‹#›</a:t>
            </a:fld>
            <a:endParaRPr lang="en-ZW"/>
          </a:p>
        </p:txBody>
      </p:sp>
    </p:spTree>
    <p:extLst>
      <p:ext uri="{BB962C8B-B14F-4D97-AF65-F5344CB8AC3E}">
        <p14:creationId xmlns:p14="http://schemas.microsoft.com/office/powerpoint/2010/main" val="1078997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4460B2-5850-48E3-B8D6-4DE1319C8353}" type="datetimeFigureOut">
              <a:rPr lang="en-US" smtClean="0"/>
              <a:pPr/>
              <a:t>6/1/18</a:t>
            </a:fld>
            <a:endParaRPr lang="en-Z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C9E01A-3FB2-4FC2-A116-3419302A3D00}" type="slidenum">
              <a:rPr lang="en-ZA" smtClean="0"/>
              <a:pPr/>
              <a:t>‹#›</a:t>
            </a:fld>
            <a:endParaRPr lang="en-ZA"/>
          </a:p>
        </p:txBody>
      </p:sp>
    </p:spTree>
    <p:extLst>
      <p:ext uri="{BB962C8B-B14F-4D97-AF65-F5344CB8AC3E}">
        <p14:creationId xmlns:p14="http://schemas.microsoft.com/office/powerpoint/2010/main" val="130376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DBC19A9-455E-498C-BACE-C6B5BFDDEA7E}" type="datetimeFigureOut">
              <a:rPr lang="en-US" smtClean="0"/>
              <a:pPr/>
              <a:t>6/1/18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C1E17D-71ED-4A36-85C6-DB6B84E7BD45}"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DBC19A9-455E-498C-BACE-C6B5BFDDEA7E}" type="datetimeFigureOut">
              <a:rPr lang="en-US" smtClean="0"/>
              <a:pPr/>
              <a:t>6/1/18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C1E17D-71ED-4A36-85C6-DB6B84E7BD45}"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DBC19A9-455E-498C-BACE-C6B5BFDDEA7E}" type="datetimeFigureOut">
              <a:rPr lang="en-US" smtClean="0"/>
              <a:pPr/>
              <a:t>6/1/18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C1E17D-71ED-4A36-85C6-DB6B84E7BD45}"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DBC19A9-455E-498C-BACE-C6B5BFDDEA7E}" type="datetimeFigureOut">
              <a:rPr lang="en-US" smtClean="0"/>
              <a:pPr/>
              <a:t>6/1/18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C1E17D-71ED-4A36-85C6-DB6B84E7BD45}"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C19A9-455E-498C-BACE-C6B5BFDDEA7E}" type="datetimeFigureOut">
              <a:rPr lang="en-US" smtClean="0"/>
              <a:pPr/>
              <a:t>6/1/18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C1E17D-71ED-4A36-85C6-DB6B84E7BD45}"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DBC19A9-455E-498C-BACE-C6B5BFDDEA7E}" type="datetimeFigureOut">
              <a:rPr lang="en-US" smtClean="0"/>
              <a:pPr/>
              <a:t>6/1/18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3C1E17D-71ED-4A36-85C6-DB6B84E7BD45}"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DBC19A9-455E-498C-BACE-C6B5BFDDEA7E}" type="datetimeFigureOut">
              <a:rPr lang="en-US" smtClean="0"/>
              <a:pPr/>
              <a:t>6/1/18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3C1E17D-71ED-4A36-85C6-DB6B84E7BD45}"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DBC19A9-455E-498C-BACE-C6B5BFDDEA7E}" type="datetimeFigureOut">
              <a:rPr lang="en-US" smtClean="0"/>
              <a:pPr/>
              <a:t>6/1/18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3C1E17D-71ED-4A36-85C6-DB6B84E7BD45}"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C19A9-455E-498C-BACE-C6B5BFDDEA7E}" type="datetimeFigureOut">
              <a:rPr lang="en-US" smtClean="0"/>
              <a:pPr/>
              <a:t>6/1/18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3C1E17D-71ED-4A36-85C6-DB6B84E7BD45}"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C19A9-455E-498C-BACE-C6B5BFDDEA7E}" type="datetimeFigureOut">
              <a:rPr lang="en-US" smtClean="0"/>
              <a:pPr/>
              <a:t>6/1/18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3C1E17D-71ED-4A36-85C6-DB6B84E7BD45}"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C19A9-455E-498C-BACE-C6B5BFDDEA7E}" type="datetimeFigureOut">
              <a:rPr lang="en-US" smtClean="0"/>
              <a:pPr/>
              <a:t>6/1/18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3C1E17D-71ED-4A36-85C6-DB6B84E7BD45}"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C19A9-455E-498C-BACE-C6B5BFDDEA7E}" type="datetimeFigureOut">
              <a:rPr lang="en-US" smtClean="0"/>
              <a:pPr/>
              <a:t>6/1/18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1E17D-71ED-4A36-85C6-DB6B84E7BD45}"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pdf"/></Relationships>
</file>

<file path=ppt/slides/_rels/slide36.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pd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 small cocover.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304800"/>
            <a:ext cx="9165772" cy="6477000"/>
          </a:xfrm>
          <a:prstGeom prst="rect">
            <a:avLst/>
          </a:prstGeom>
        </p:spPr>
      </p:pic>
    </p:spTree>
    <p:extLst>
      <p:ext uri="{BB962C8B-B14F-4D97-AF65-F5344CB8AC3E}">
        <p14:creationId xmlns:p14="http://schemas.microsoft.com/office/powerpoint/2010/main" val="1899916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9"/>
            <a:ext cx="7986463" cy="5078314"/>
          </a:xfrm>
          <a:prstGeom prst="rect">
            <a:avLst/>
          </a:prstGeom>
        </p:spPr>
        <p:txBody>
          <a:bodyPr wrap="square">
            <a:spAutoFit/>
          </a:bodyPr>
          <a:lstStyle/>
          <a:p>
            <a:r>
              <a:rPr lang="en-US" sz="3600" b="1" dirty="0"/>
              <a:t>2. Margins</a:t>
            </a:r>
          </a:p>
          <a:p>
            <a:endParaRPr lang="en-US" sz="3600" dirty="0"/>
          </a:p>
          <a:p>
            <a:r>
              <a:rPr lang="en-US" sz="3600" dirty="0"/>
              <a:t>Overall Gross Margins remained unchanged due to </a:t>
            </a:r>
          </a:p>
          <a:p>
            <a:r>
              <a:rPr lang="en-US" sz="3600" dirty="0"/>
              <a:t> </a:t>
            </a:r>
          </a:p>
          <a:p>
            <a:pPr marL="571500" indent="-571500">
              <a:buFont typeface="Wingdings" pitchFamily="2" charset="2"/>
              <a:buChar char="Ø"/>
            </a:pPr>
            <a:r>
              <a:rPr lang="en-ZW" sz="3600" dirty="0"/>
              <a:t>Increased volume of lower margin winter cereals and soya beans</a:t>
            </a:r>
          </a:p>
          <a:p>
            <a:pPr marL="571500" indent="-571500">
              <a:buFont typeface="Wingdings" pitchFamily="2" charset="2"/>
              <a:buChar char="Ø"/>
            </a:pPr>
            <a:r>
              <a:rPr lang="en-ZW" sz="3600" dirty="0"/>
              <a:t>Reduced volume of high margin long season varieties</a:t>
            </a:r>
          </a:p>
        </p:txBody>
      </p:sp>
      <p:pic>
        <p:nvPicPr>
          <p:cNvPr id="6" name="Picture 5"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60990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9"/>
            <a:ext cx="7986463" cy="4524316"/>
          </a:xfrm>
          <a:prstGeom prst="rect">
            <a:avLst/>
          </a:prstGeom>
        </p:spPr>
        <p:txBody>
          <a:bodyPr wrap="square">
            <a:spAutoFit/>
          </a:bodyPr>
          <a:lstStyle/>
          <a:p>
            <a:r>
              <a:rPr lang="en-US" sz="3600" b="1" dirty="0"/>
              <a:t>3. Other Income</a:t>
            </a:r>
          </a:p>
          <a:p>
            <a:endParaRPr lang="en-US" sz="3600" dirty="0"/>
          </a:p>
          <a:p>
            <a:r>
              <a:rPr lang="en-US" sz="3600" dirty="0"/>
              <a:t>This is made up of commission, non seed sales, doubtful debt recoveries. The massive jump was due to</a:t>
            </a:r>
          </a:p>
          <a:p>
            <a:r>
              <a:rPr lang="en-US" sz="3600" dirty="0"/>
              <a:t> </a:t>
            </a:r>
          </a:p>
          <a:p>
            <a:pPr marL="571500" indent="-571500">
              <a:buFont typeface="Wingdings" pitchFamily="2" charset="2"/>
              <a:buChar char="Ø"/>
            </a:pPr>
            <a:r>
              <a:rPr lang="en-ZW" sz="3600" dirty="0"/>
              <a:t>Increased volume of commission based sales and non seed sales</a:t>
            </a:r>
          </a:p>
        </p:txBody>
      </p:sp>
      <p:pic>
        <p:nvPicPr>
          <p:cNvPr id="6" name="Picture 5"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32745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856984" cy="5940088"/>
          </a:xfrm>
          <a:prstGeom prst="rect">
            <a:avLst/>
          </a:prstGeom>
        </p:spPr>
        <p:txBody>
          <a:bodyPr wrap="square">
            <a:spAutoFit/>
          </a:bodyPr>
          <a:lstStyle/>
          <a:p>
            <a:r>
              <a:rPr lang="en-US" sz="3800" b="1" dirty="0"/>
              <a:t>4. Overheads</a:t>
            </a:r>
          </a:p>
          <a:p>
            <a:endParaRPr lang="en-US" sz="3800" b="1" dirty="0"/>
          </a:p>
          <a:p>
            <a:r>
              <a:rPr lang="en-US" sz="3800" dirty="0"/>
              <a:t>Operating costs </a:t>
            </a:r>
            <a:r>
              <a:rPr lang="en-ZW" sz="3800" dirty="0"/>
              <a:t>up 1% due to :</a:t>
            </a:r>
          </a:p>
          <a:p>
            <a:pPr marL="571500" indent="-571500">
              <a:buFont typeface="Wingdings" panose="05000000000000000000" pitchFamily="2" charset="2"/>
              <a:buChar char="Ø"/>
            </a:pPr>
            <a:r>
              <a:rPr lang="en-ZW" sz="3800" dirty="0"/>
              <a:t>Increased R&amp;D activity at the new research stations</a:t>
            </a:r>
          </a:p>
          <a:p>
            <a:pPr marL="571500" indent="-571500">
              <a:buFont typeface="Wingdings" panose="05000000000000000000" pitchFamily="2" charset="2"/>
              <a:buChar char="Ø"/>
            </a:pPr>
            <a:r>
              <a:rPr lang="en-ZW" sz="3800" dirty="0"/>
              <a:t>Increased sales and agronomy activities during the selling season</a:t>
            </a:r>
          </a:p>
          <a:p>
            <a:pPr marL="571500" indent="-571500">
              <a:buFont typeface="Wingdings" panose="05000000000000000000" pitchFamily="2" charset="2"/>
              <a:buChar char="Ø"/>
            </a:pPr>
            <a:r>
              <a:rPr lang="en-ZW" sz="3800" dirty="0"/>
              <a:t>Group restructuring activities underway</a:t>
            </a:r>
          </a:p>
          <a:p>
            <a:pPr marL="571500" indent="-571500">
              <a:buFont typeface="Wingdings" panose="05000000000000000000" pitchFamily="2" charset="2"/>
              <a:buChar char="Ø"/>
            </a:pPr>
            <a:endParaRPr lang="en-ZW" sz="3800" dirty="0"/>
          </a:p>
          <a:p>
            <a:endParaRPr lang="en-US" sz="3800" dirty="0"/>
          </a:p>
        </p:txBody>
      </p:sp>
      <p:pic>
        <p:nvPicPr>
          <p:cNvPr id="6" name="Picture 5"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71383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899592" y="-66973"/>
            <a:ext cx="7992888"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endParaRPr lang="en-US" sz="3600" b="1" dirty="0">
              <a:ea typeface="ＭＳ Ｐゴシック" charset="0"/>
            </a:endParaRPr>
          </a:p>
          <a:p>
            <a:r>
              <a:rPr lang="en-US" sz="3600" b="1" dirty="0">
                <a:ea typeface="ＭＳ Ｐゴシック" charset="0"/>
              </a:rPr>
              <a:t>5.1 Net Finance Income</a:t>
            </a:r>
            <a:endParaRPr lang="en-US" sz="3600" b="1" dirty="0">
              <a:solidFill>
                <a:schemeClr val="tx1"/>
              </a:solidFill>
              <a:ea typeface="ＭＳ Ｐゴシック" charset="0"/>
            </a:endParaRPr>
          </a:p>
          <a:p>
            <a:pPr algn="l"/>
            <a:r>
              <a:rPr lang="en-US" sz="3600" dirty="0">
                <a:ea typeface="ＭＳ Ｐゴシック" charset="0"/>
              </a:rPr>
              <a:t>This more than doubled due to t</a:t>
            </a:r>
            <a:r>
              <a:rPr lang="en-US" sz="3600" dirty="0">
                <a:solidFill>
                  <a:schemeClr val="tx1"/>
                </a:solidFill>
                <a:ea typeface="ＭＳ Ｐゴシック" charset="0"/>
              </a:rPr>
              <a:t>he strong cash position at the beginning of the year which delayed use of facilities during the year</a:t>
            </a:r>
          </a:p>
          <a:p>
            <a:pPr algn="l"/>
            <a:r>
              <a:rPr lang="en-US" sz="3600" b="1" dirty="0">
                <a:ea typeface="ＭＳ Ｐゴシック" charset="0"/>
              </a:rPr>
              <a:t>5.2 Associate Income</a:t>
            </a:r>
          </a:p>
          <a:p>
            <a:pPr algn="l"/>
            <a:r>
              <a:rPr lang="en-US" sz="3600" dirty="0">
                <a:ea typeface="ＭＳ Ｐゴシック" charset="0"/>
              </a:rPr>
              <a:t>The improvement was due to increased volume of cotton seed  sales to Zimbabwe Government inputs </a:t>
            </a:r>
            <a:r>
              <a:rPr lang="en-US" sz="3600" dirty="0" err="1">
                <a:ea typeface="ＭＳ Ｐゴシック" charset="0"/>
              </a:rPr>
              <a:t>programe</a:t>
            </a:r>
            <a:endParaRPr lang="en-US" sz="3600" dirty="0">
              <a:ea typeface="ＭＳ Ｐゴシック" charset="0"/>
            </a:endParaRPr>
          </a:p>
          <a:p>
            <a:endParaRPr lang="en-US" sz="3600" dirty="0">
              <a:solidFill>
                <a:schemeClr val="tx1"/>
              </a:solidFill>
              <a:ea typeface="ＭＳ Ｐゴシック" charset="0"/>
            </a:endParaRPr>
          </a:p>
          <a:p>
            <a:r>
              <a:rPr lang="en-US" sz="3600" dirty="0">
                <a:solidFill>
                  <a:schemeClr val="tx1"/>
                </a:solidFill>
                <a:ea typeface="ＭＳ Ｐゴシック" charset="0"/>
              </a:rPr>
              <a:t> </a:t>
            </a:r>
          </a:p>
        </p:txBody>
      </p:sp>
      <p:pic>
        <p:nvPicPr>
          <p:cNvPr id="6" name="Picture 5"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97007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W"/>
          </a:p>
        </p:txBody>
      </p:sp>
      <p:sp>
        <p:nvSpPr>
          <p:cNvPr id="5" name="TextBox 4"/>
          <p:cNvSpPr txBox="1"/>
          <p:nvPr/>
        </p:nvSpPr>
        <p:spPr>
          <a:xfrm>
            <a:off x="611560" y="260648"/>
            <a:ext cx="8136904" cy="5539978"/>
          </a:xfrm>
          <a:prstGeom prst="rect">
            <a:avLst/>
          </a:prstGeom>
          <a:noFill/>
        </p:spPr>
        <p:txBody>
          <a:bodyPr wrap="square" rtlCol="0">
            <a:spAutoFit/>
          </a:bodyPr>
          <a:lstStyle/>
          <a:p>
            <a:pPr marL="514350" indent="-514350">
              <a:buAutoNum type="arabicPeriod" startAt="6"/>
            </a:pPr>
            <a:r>
              <a:rPr lang="en-ZW" sz="4000" b="1" dirty="0"/>
              <a:t>Overall Earnings up due to</a:t>
            </a:r>
            <a:endParaRPr lang="en-ZW" sz="4000" dirty="0"/>
          </a:p>
          <a:p>
            <a:pPr marL="571500" indent="-571500">
              <a:buFont typeface="Wingdings" panose="05000000000000000000" pitchFamily="2" charset="2"/>
              <a:buChar char="Ø"/>
            </a:pPr>
            <a:r>
              <a:rPr lang="en-ZW" sz="3600" dirty="0"/>
              <a:t>Increased other income from commission based sales and exchange gains.</a:t>
            </a:r>
          </a:p>
          <a:p>
            <a:pPr marL="571500" indent="-571500">
              <a:buFont typeface="Wingdings" panose="05000000000000000000" pitchFamily="2" charset="2"/>
              <a:buChar char="Ø"/>
            </a:pPr>
            <a:r>
              <a:rPr lang="en-ZW" sz="3600" dirty="0"/>
              <a:t>Reduced finance costs</a:t>
            </a:r>
          </a:p>
          <a:p>
            <a:pPr marL="571500" indent="-571500">
              <a:buFont typeface="Wingdings" panose="05000000000000000000" pitchFamily="2" charset="2"/>
              <a:buChar char="Ø"/>
            </a:pPr>
            <a:r>
              <a:rPr lang="en-ZW" sz="3600" dirty="0"/>
              <a:t>Strong performance of the associate cotton seed  business</a:t>
            </a:r>
          </a:p>
          <a:p>
            <a:pPr marL="457200" indent="-457200">
              <a:buFont typeface="Wingdings" panose="05000000000000000000" pitchFamily="2" charset="2"/>
              <a:buChar char="ü"/>
            </a:pPr>
            <a:endParaRPr lang="en-ZW" sz="4000" dirty="0"/>
          </a:p>
          <a:p>
            <a:endParaRPr lang="en-ZW" sz="4000" dirty="0"/>
          </a:p>
          <a:p>
            <a:endParaRPr lang="en-ZW" dirty="0"/>
          </a:p>
        </p:txBody>
      </p:sp>
      <p:pic>
        <p:nvPicPr>
          <p:cNvPr id="8" name="Picture 7"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12902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187624" y="1752600"/>
            <a:ext cx="6965776" cy="30469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4800" b="1" dirty="0"/>
              <a:t>Statement Of Financial Position</a:t>
            </a:r>
          </a:p>
          <a:p>
            <a:pPr algn="ctr"/>
            <a:r>
              <a:rPr lang="en-US" sz="4800" b="1" dirty="0"/>
              <a:t>As at</a:t>
            </a:r>
          </a:p>
          <a:p>
            <a:pPr algn="ctr"/>
            <a:r>
              <a:rPr lang="en-US" sz="4800" b="1" dirty="0"/>
              <a:t>31 March 2018</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330338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270126"/>
            <a:ext cx="6912768" cy="707886"/>
          </a:xfrm>
          <a:prstGeom prst="rect">
            <a:avLst/>
          </a:prstGeom>
          <a:noFill/>
        </p:spPr>
        <p:txBody>
          <a:bodyPr wrap="square" rtlCol="0">
            <a:spAutoFit/>
          </a:bodyPr>
          <a:lstStyle/>
          <a:p>
            <a:r>
              <a:rPr lang="en-ZW" sz="4000" b="1" dirty="0"/>
              <a:t>Overview</a:t>
            </a:r>
          </a:p>
        </p:txBody>
      </p:sp>
      <p:sp>
        <p:nvSpPr>
          <p:cNvPr id="2" name="Rectangle 1">
            <a:extLst>
              <a:ext uri="{FF2B5EF4-FFF2-40B4-BE49-F238E27FC236}">
                <a16:creationId xmlns:a16="http://schemas.microsoft.com/office/drawing/2014/main" id="{06D440B9-C355-0C4C-9D1E-F4ACE940B7BB}"/>
              </a:ext>
            </a:extLst>
          </p:cNvPr>
          <p:cNvSpPr/>
          <p:nvPr/>
        </p:nvSpPr>
        <p:spPr>
          <a:xfrm>
            <a:off x="827584" y="1066800"/>
            <a:ext cx="6912768" cy="4483279"/>
          </a:xfrm>
          <a:prstGeom prst="rect">
            <a:avLst/>
          </a:prstGeom>
        </p:spPr>
        <p:txBody>
          <a:bodyPr wrap="square">
            <a:spAutoFit/>
          </a:bodyPr>
          <a:lstStyle/>
          <a:p>
            <a:pPr algn="just">
              <a:lnSpc>
                <a:spcPct val="150000"/>
              </a:lnSpc>
              <a:spcAft>
                <a:spcPts val="0"/>
              </a:spcAft>
            </a:pPr>
            <a:r>
              <a:rPr lang="en-ZW" sz="3200" dirty="0">
                <a:solidFill>
                  <a:srgbClr val="000000"/>
                </a:solidFill>
                <a:uFill>
                  <a:solidFill>
                    <a:srgbClr val="000000"/>
                  </a:solidFill>
                </a:uFill>
                <a:ea typeface="Cambria" panose="02040503050406030204" pitchFamily="18" charset="0"/>
                <a:cs typeface="Cambria" panose="02040503050406030204" pitchFamily="18" charset="0"/>
              </a:rPr>
              <a:t>Individual asset and liability values decreased as the regional balance sheet was classified as </a:t>
            </a:r>
          </a:p>
          <a:p>
            <a:pPr marL="457200" indent="-457200" algn="just">
              <a:lnSpc>
                <a:spcPct val="150000"/>
              </a:lnSpc>
              <a:spcAft>
                <a:spcPts val="0"/>
              </a:spcAft>
              <a:buFont typeface="Wingdings" pitchFamily="2" charset="2"/>
              <a:buChar char="Ø"/>
            </a:pPr>
            <a:r>
              <a:rPr lang="en-ZW" sz="3200" dirty="0">
                <a:solidFill>
                  <a:srgbClr val="000000"/>
                </a:solidFill>
                <a:uFill>
                  <a:solidFill>
                    <a:srgbClr val="000000"/>
                  </a:solidFill>
                </a:uFill>
                <a:ea typeface="Cambria" panose="02040503050406030204" pitchFamily="18" charset="0"/>
                <a:cs typeface="Cambria" panose="02040503050406030204" pitchFamily="18" charset="0"/>
              </a:rPr>
              <a:t>“held for distribution” because of the impending unbundling of Seed Co International.</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20193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270126"/>
            <a:ext cx="6912768" cy="707886"/>
          </a:xfrm>
          <a:prstGeom prst="rect">
            <a:avLst/>
          </a:prstGeom>
          <a:noFill/>
        </p:spPr>
        <p:txBody>
          <a:bodyPr wrap="square" rtlCol="0">
            <a:spAutoFit/>
          </a:bodyPr>
          <a:lstStyle/>
          <a:p>
            <a:r>
              <a:rPr lang="en-ZW" sz="4000" b="1" dirty="0"/>
              <a:t>1. Assets  Breakdown</a:t>
            </a:r>
          </a:p>
        </p:txBody>
      </p:sp>
      <p:pic>
        <p:nvPicPr>
          <p:cNvPr id="3" name="Picture 2">
            <a:extLst>
              <a:ext uri="{FF2B5EF4-FFF2-40B4-BE49-F238E27FC236}">
                <a16:creationId xmlns:a16="http://schemas.microsoft.com/office/drawing/2014/main" id="{75DB50C0-08A6-3E42-A2C3-A06C3AB7A2F6}"/>
              </a:ext>
            </a:extLst>
          </p:cNvPr>
          <p:cNvPicPr>
            <a:picLocks noChangeAspect="1"/>
          </p:cNvPicPr>
          <p:nvPr/>
        </p:nvPicPr>
        <p:blipFill>
          <a:blip r:embed="rId2"/>
          <a:stretch>
            <a:fillRect/>
          </a:stretch>
        </p:blipFill>
        <p:spPr>
          <a:xfrm>
            <a:off x="971600" y="978012"/>
            <a:ext cx="7181800" cy="4892618"/>
          </a:xfrm>
          <a:prstGeom prst="rect">
            <a:avLst/>
          </a:prstGeom>
        </p:spPr>
      </p:pic>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389535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p:cNvSpPr>
          <p:nvPr/>
        </p:nvSpPr>
        <p:spPr bwMode="auto">
          <a:xfrm>
            <a:off x="827584" y="-507087"/>
            <a:ext cx="7776864"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endParaRPr lang="en-US" sz="4000" b="1" dirty="0">
              <a:solidFill>
                <a:schemeClr val="tx1"/>
              </a:solidFill>
              <a:ea typeface="ＭＳ Ｐゴシック" charset="0"/>
            </a:endParaRPr>
          </a:p>
          <a:p>
            <a:r>
              <a:rPr lang="en-US" sz="3200" b="1" dirty="0">
                <a:ea typeface="ＭＳ Ｐゴシック" charset="0"/>
              </a:rPr>
              <a:t>1</a:t>
            </a:r>
            <a:r>
              <a:rPr lang="en-US" sz="3200" b="1" dirty="0">
                <a:solidFill>
                  <a:schemeClr val="tx1"/>
                </a:solidFill>
                <a:ea typeface="ＭＳ Ｐゴシック" charset="0"/>
              </a:rPr>
              <a:t>.1 PPE</a:t>
            </a:r>
          </a:p>
          <a:p>
            <a:r>
              <a:rPr lang="en-US" sz="2400" dirty="0"/>
              <a:t>The reduction was due to </a:t>
            </a:r>
            <a:r>
              <a:rPr lang="en-US" sz="2400" b="1" dirty="0"/>
              <a:t>reallocation of $42m </a:t>
            </a:r>
            <a:r>
              <a:rPr lang="en-US" sz="2400" dirty="0"/>
              <a:t>of PPE for the Regional operations to Assets held for distribution. </a:t>
            </a:r>
          </a:p>
          <a:p>
            <a:endParaRPr lang="en-US" sz="2400" dirty="0"/>
          </a:p>
          <a:p>
            <a:r>
              <a:rPr lang="en-US" sz="2400" b="1" dirty="0"/>
              <a:t>Capex  of $7,9m during the year was spent on:</a:t>
            </a:r>
          </a:p>
          <a:p>
            <a:pPr marL="285750" indent="-285750">
              <a:buFont typeface="Wingdings" pitchFamily="2" charset="2"/>
              <a:buChar char="Ø"/>
            </a:pPr>
            <a:r>
              <a:rPr lang="en-US" sz="2400" dirty="0"/>
              <a:t>Acquisition of land in Zambia and Botswana for production and future construction of a warehouse respectively; </a:t>
            </a:r>
          </a:p>
          <a:p>
            <a:pPr marL="285750" indent="-285750">
              <a:buFont typeface="Wingdings" pitchFamily="2" charset="2"/>
              <a:buChar char="Ø"/>
            </a:pPr>
            <a:r>
              <a:rPr lang="en-US" sz="2400" dirty="0"/>
              <a:t>capital improvements at various research stations; </a:t>
            </a:r>
          </a:p>
          <a:p>
            <a:pPr marL="285750" indent="-285750">
              <a:buFont typeface="Wingdings" pitchFamily="2" charset="2"/>
              <a:buChar char="Ø"/>
            </a:pPr>
            <a:r>
              <a:rPr lang="en-US" sz="2400" dirty="0"/>
              <a:t>purchase of vegetable seed processing and packing plant by Prime Seed;</a:t>
            </a:r>
          </a:p>
          <a:p>
            <a:pPr marL="285750" indent="-285750">
              <a:buFont typeface="Wingdings" pitchFamily="2" charset="2"/>
              <a:buChar char="Ø"/>
            </a:pPr>
            <a:r>
              <a:rPr lang="en-US" sz="2400" dirty="0"/>
              <a:t> renovations at the factory in Zambia;</a:t>
            </a:r>
          </a:p>
          <a:p>
            <a:pPr marL="285750" indent="-285750">
              <a:buFont typeface="Wingdings" pitchFamily="2" charset="2"/>
              <a:buChar char="Ø"/>
            </a:pPr>
            <a:r>
              <a:rPr lang="en-US" sz="2400" dirty="0"/>
              <a:t> replacement of processing equipment in Zimbabwe and completion of the Kenya facility which was commissioned last year. </a:t>
            </a:r>
            <a:endParaRPr lang="en-ZW" sz="2400" dirty="0"/>
          </a:p>
          <a:p>
            <a:endParaRPr lang="en-US" sz="3200" dirty="0">
              <a:solidFill>
                <a:schemeClr val="tx1"/>
              </a:solidFill>
              <a:ea typeface="ＭＳ Ｐゴシック" charset="0"/>
            </a:endParaRPr>
          </a:p>
        </p:txBody>
      </p:sp>
      <p:pic>
        <p:nvPicPr>
          <p:cNvPr id="7" name="Picture 6"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802025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827584" y="-599419"/>
            <a:ext cx="7776864"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endParaRPr lang="en-US" sz="4000" b="1" dirty="0">
              <a:solidFill>
                <a:schemeClr val="tx1"/>
              </a:solidFill>
              <a:ea typeface="ＭＳ Ｐゴシック" charset="0"/>
            </a:endParaRPr>
          </a:p>
          <a:p>
            <a:endParaRPr lang="en-US" sz="3200" dirty="0">
              <a:solidFill>
                <a:schemeClr val="tx1"/>
              </a:solidFill>
              <a:ea typeface="ＭＳ Ｐゴシック" charset="0"/>
            </a:endParaRPr>
          </a:p>
          <a:p>
            <a:r>
              <a:rPr lang="en-US" sz="3200" b="1" dirty="0"/>
              <a:t>1.2 </a:t>
            </a:r>
            <a:r>
              <a:rPr lang="en-ZW" sz="3200" b="1" dirty="0"/>
              <a:t>Current &amp; Non current Financial Assets</a:t>
            </a:r>
          </a:p>
          <a:p>
            <a:endParaRPr lang="en-ZW" sz="3200" dirty="0"/>
          </a:p>
          <a:p>
            <a:pPr marL="457200" indent="-457200">
              <a:buFont typeface="Wingdings" pitchFamily="2" charset="2"/>
              <a:buChar char="Ø"/>
            </a:pPr>
            <a:r>
              <a:rPr lang="en-US" sz="3200" dirty="0">
                <a:ea typeface="ＭＳ Ｐゴシック" charset="0"/>
              </a:rPr>
              <a:t>These are primarily TBs of which $12,26m are maturing in the F19/20 Financial year and the remainder in current assets maturing in the F19 financial year.</a:t>
            </a:r>
          </a:p>
          <a:p>
            <a:pPr marL="457200" indent="-457200">
              <a:buFont typeface="Wingdings" pitchFamily="2" charset="2"/>
              <a:buChar char="Ø"/>
            </a:pPr>
            <a:r>
              <a:rPr lang="en-US" sz="3200" dirty="0">
                <a:ea typeface="ＭＳ Ｐゴシック" charset="0"/>
              </a:rPr>
              <a:t>Increase is due to TBs received during the year in settlement for the sales to Zimbabwe </a:t>
            </a:r>
            <a:r>
              <a:rPr lang="en-US" sz="3200" dirty="0" err="1">
                <a:ea typeface="ＭＳ Ｐゴシック" charset="0"/>
              </a:rPr>
              <a:t>Gvt</a:t>
            </a:r>
            <a:r>
              <a:rPr lang="en-US" sz="3200" dirty="0">
                <a:ea typeface="ＭＳ Ｐゴシック" charset="0"/>
              </a:rPr>
              <a:t> during the year</a:t>
            </a:r>
          </a:p>
          <a:p>
            <a:endParaRPr lang="en-US" sz="3200" dirty="0">
              <a:ea typeface="ＭＳ Ｐゴシック" charset="0"/>
            </a:endParaRPr>
          </a:p>
          <a:p>
            <a:endParaRPr lang="en-US" sz="3600" dirty="0">
              <a:solidFill>
                <a:schemeClr val="tx1"/>
              </a:solidFill>
              <a:ea typeface="ＭＳ Ｐゴシック" charset="0"/>
            </a:endParaRPr>
          </a:p>
        </p:txBody>
      </p:sp>
      <p:pic>
        <p:nvPicPr>
          <p:cNvPr id="6" name="Picture 5"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337489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774954" y="1482298"/>
            <a:ext cx="768324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sz="5400" b="1" dirty="0">
                <a:ea typeface="ＭＳ Ｐゴシック" charset="0"/>
              </a:rPr>
              <a:t>Seed Co Group </a:t>
            </a:r>
          </a:p>
          <a:p>
            <a:pPr algn="ctr"/>
            <a:r>
              <a:rPr lang="en-US" sz="5400" b="1" dirty="0">
                <a:ea typeface="ＭＳ Ｐゴシック" charset="0"/>
              </a:rPr>
              <a:t>Full Year Financial Review</a:t>
            </a:r>
          </a:p>
          <a:p>
            <a:pPr algn="ctr"/>
            <a:r>
              <a:rPr lang="en-US" sz="5400" b="1" dirty="0">
                <a:ea typeface="ＭＳ Ｐゴシック" charset="0"/>
              </a:rPr>
              <a:t>By</a:t>
            </a:r>
          </a:p>
          <a:p>
            <a:pPr algn="ctr"/>
            <a:r>
              <a:rPr lang="en-US" sz="5400" b="1" dirty="0" err="1">
                <a:ea typeface="ＭＳ Ｐゴシック" charset="0"/>
              </a:rPr>
              <a:t>Matorofa</a:t>
            </a:r>
            <a:r>
              <a:rPr lang="en-US" sz="5400" b="1" dirty="0">
                <a:ea typeface="ＭＳ Ｐゴシック" charset="0"/>
              </a:rPr>
              <a:t> John- GFD</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588997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1113384" y="533400"/>
            <a:ext cx="7344816"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3200" b="1" dirty="0">
                <a:ea typeface="ＭＳ Ｐゴシック" charset="0"/>
              </a:rPr>
              <a:t>1.3 </a:t>
            </a:r>
            <a:r>
              <a:rPr lang="en-US" sz="3600" b="1" dirty="0"/>
              <a:t>Inventories</a:t>
            </a:r>
            <a:endParaRPr lang="en-ZW" sz="3600" dirty="0">
              <a:solidFill>
                <a:schemeClr val="tx1"/>
              </a:solidFill>
              <a:ea typeface="ＭＳ Ｐゴシック" charset="0"/>
            </a:endParaRPr>
          </a:p>
          <a:p>
            <a:pPr marL="285750" indent="-285750">
              <a:buFont typeface="Wingdings" pitchFamily="2" charset="2"/>
              <a:buChar char="Ø"/>
            </a:pPr>
            <a:r>
              <a:rPr lang="en-US" sz="3200" dirty="0">
                <a:ea typeface="ＭＳ Ｐゴシック" charset="0"/>
              </a:rPr>
              <a:t>The reduction is mainly due to reclassification of inventories amounting to $13,7m for the regional business  included in Assets held for distribution .</a:t>
            </a:r>
          </a:p>
          <a:p>
            <a:pPr marL="285750" indent="-285750">
              <a:buFont typeface="Wingdings" pitchFamily="2" charset="2"/>
              <a:buChar char="Ø"/>
            </a:pPr>
            <a:r>
              <a:rPr lang="en-US" sz="3200" dirty="0">
                <a:ea typeface="ＭＳ Ｐゴシック" charset="0"/>
              </a:rPr>
              <a:t>The inventory on hand is mainly winter cereals , vegetable seed and foundation seed stocks</a:t>
            </a:r>
            <a:endParaRPr lang="en-ZW" sz="3200" dirty="0">
              <a:ea typeface="ＭＳ Ｐゴシック" charset="0"/>
            </a:endParaRPr>
          </a:p>
          <a:p>
            <a:endParaRPr lang="en-US" sz="2800" dirty="0">
              <a:solidFill>
                <a:schemeClr val="tx1"/>
              </a:solidFill>
              <a:ea typeface="ＭＳ Ｐゴシック" charset="0"/>
            </a:endParaRPr>
          </a:p>
        </p:txBody>
      </p:sp>
      <p:pic>
        <p:nvPicPr>
          <p:cNvPr id="6" name="Picture 5"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3600010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1113384" y="76200"/>
            <a:ext cx="7344816" cy="560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ZW" sz="3600" b="1" dirty="0"/>
              <a:t>1.4 Accounts Receivable</a:t>
            </a:r>
          </a:p>
          <a:p>
            <a:endParaRPr lang="en-ZW" sz="3600" b="1" dirty="0"/>
          </a:p>
          <a:p>
            <a:endParaRPr lang="en-ZW" sz="3600" b="1" dirty="0"/>
          </a:p>
          <a:p>
            <a:endParaRPr lang="en-ZW" sz="3600" b="1" dirty="0"/>
          </a:p>
          <a:p>
            <a:endParaRPr lang="en-ZW" sz="3600" b="1" dirty="0"/>
          </a:p>
          <a:p>
            <a:endParaRPr lang="en-ZW" sz="3600" b="1" dirty="0"/>
          </a:p>
          <a:p>
            <a:endParaRPr lang="en-ZW" sz="3600" b="1" dirty="0"/>
          </a:p>
          <a:p>
            <a:r>
              <a:rPr lang="en-US" sz="2800" dirty="0"/>
              <a:t>The reduction in trade receivables is mainly due to $36m for the  regional business  included in Assets held for distribution in addition to  aggressive collections</a:t>
            </a:r>
            <a:endParaRPr lang="en-US" sz="2800" dirty="0">
              <a:solidFill>
                <a:schemeClr val="tx1"/>
              </a:solidFill>
              <a:ea typeface="ＭＳ Ｐゴシック" charset="0"/>
            </a:endParaRPr>
          </a:p>
        </p:txBody>
      </p:sp>
      <p:graphicFrame>
        <p:nvGraphicFramePr>
          <p:cNvPr id="2" name="Table 1">
            <a:extLst>
              <a:ext uri="{FF2B5EF4-FFF2-40B4-BE49-F238E27FC236}">
                <a16:creationId xmlns:a16="http://schemas.microsoft.com/office/drawing/2014/main" id="{81BF0F52-EE27-4B45-8DFF-D029C601CD68}"/>
              </a:ext>
            </a:extLst>
          </p:cNvPr>
          <p:cNvGraphicFramePr>
            <a:graphicFrameLocks noGrp="1"/>
          </p:cNvGraphicFramePr>
          <p:nvPr>
            <p:extLst>
              <p:ext uri="{D42A27DB-BD31-4B8C-83A1-F6EECF244321}">
                <p14:modId xmlns:p14="http://schemas.microsoft.com/office/powerpoint/2010/main" val="13691894"/>
              </p:ext>
            </p:extLst>
          </p:nvPr>
        </p:nvGraphicFramePr>
        <p:xfrm>
          <a:off x="990600" y="762000"/>
          <a:ext cx="6842993" cy="2514600"/>
        </p:xfrm>
        <a:graphic>
          <a:graphicData uri="http://schemas.openxmlformats.org/drawingml/2006/table">
            <a:tbl>
              <a:tblPr>
                <a:tableStyleId>{5C22544A-7EE6-4342-B048-85BDC9FD1C3A}</a:tableStyleId>
              </a:tblPr>
              <a:tblGrid>
                <a:gridCol w="3703265">
                  <a:extLst>
                    <a:ext uri="{9D8B030D-6E8A-4147-A177-3AD203B41FA5}">
                      <a16:colId xmlns:a16="http://schemas.microsoft.com/office/drawing/2014/main" val="834861744"/>
                    </a:ext>
                  </a:extLst>
                </a:gridCol>
                <a:gridCol w="429364">
                  <a:extLst>
                    <a:ext uri="{9D8B030D-6E8A-4147-A177-3AD203B41FA5}">
                      <a16:colId xmlns:a16="http://schemas.microsoft.com/office/drawing/2014/main" val="725362958"/>
                    </a:ext>
                  </a:extLst>
                </a:gridCol>
                <a:gridCol w="1355182">
                  <a:extLst>
                    <a:ext uri="{9D8B030D-6E8A-4147-A177-3AD203B41FA5}">
                      <a16:colId xmlns:a16="http://schemas.microsoft.com/office/drawing/2014/main" val="1708338174"/>
                    </a:ext>
                  </a:extLst>
                </a:gridCol>
                <a:gridCol w="1355182">
                  <a:extLst>
                    <a:ext uri="{9D8B030D-6E8A-4147-A177-3AD203B41FA5}">
                      <a16:colId xmlns:a16="http://schemas.microsoft.com/office/drawing/2014/main" val="518380845"/>
                    </a:ext>
                  </a:extLst>
                </a:gridCol>
              </a:tblGrid>
              <a:tr h="231797">
                <a:tc>
                  <a:txBody>
                    <a:bodyPr/>
                    <a:lstStyle/>
                    <a:p>
                      <a:pPr algn="l" fontAlgn="b"/>
                      <a:r>
                        <a:rPr lang="en-ZW" sz="2000" b="1" u="none" strike="noStrike">
                          <a:effectLst/>
                        </a:rPr>
                        <a:t>TRADE AND OTHER RECEIVABLES</a:t>
                      </a:r>
                      <a:endParaRPr lang="en-ZW" sz="2000" b="1" i="0" u="none" strike="noStrike">
                        <a:effectLst/>
                        <a:latin typeface="Times New Roman" panose="02020603050405020304" pitchFamily="18" charset="0"/>
                      </a:endParaRPr>
                    </a:p>
                  </a:txBody>
                  <a:tcPr marL="9525" marR="9525" marT="9525" marB="0" anchor="b"/>
                </a:tc>
                <a:tc>
                  <a:txBody>
                    <a:bodyPr/>
                    <a:lstStyle/>
                    <a:p>
                      <a:pPr algn="l" fontAlgn="b"/>
                      <a:endParaRPr lang="en-ZW" sz="2000" b="1" i="0" u="none" strike="noStrike">
                        <a:effectLst/>
                        <a:latin typeface="Times New Roman" panose="02020603050405020304" pitchFamily="18" charset="0"/>
                      </a:endParaRPr>
                    </a:p>
                  </a:txBody>
                  <a:tcPr marL="9525" marR="9525" marT="9525" marB="0" anchor="b"/>
                </a:tc>
                <a:tc gridSpan="2">
                  <a:txBody>
                    <a:bodyPr/>
                    <a:lstStyle/>
                    <a:p>
                      <a:pPr algn="ctr" fontAlgn="b"/>
                      <a:r>
                        <a:rPr lang="en-ZW" sz="2000" b="1" u="none" strike="noStrike">
                          <a:effectLst/>
                        </a:rPr>
                        <a:t>Group</a:t>
                      </a:r>
                      <a:endParaRPr lang="en-ZW" sz="2000" b="1" i="0" u="none" strike="noStrike">
                        <a:effectLst/>
                        <a:latin typeface="Times New Roman" panose="02020603050405020304" pitchFamily="18"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261485746"/>
                  </a:ext>
                </a:extLst>
              </a:tr>
              <a:tr h="231797">
                <a:tc>
                  <a:txBody>
                    <a:bodyPr/>
                    <a:lstStyle/>
                    <a:p>
                      <a:pPr algn="l" fontAlgn="b"/>
                      <a:endParaRPr lang="en-ZW" sz="2000" b="1" i="0" u="none" strike="noStrike">
                        <a:effectLst/>
                        <a:latin typeface="Times New Roman" panose="02020603050405020304" pitchFamily="18" charset="0"/>
                      </a:endParaRPr>
                    </a:p>
                  </a:txBody>
                  <a:tcPr marL="9525" marR="9525" marT="9525" marB="0" anchor="b"/>
                </a:tc>
                <a:tc>
                  <a:txBody>
                    <a:bodyPr/>
                    <a:lstStyle/>
                    <a:p>
                      <a:pPr algn="l" fontAlgn="b"/>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dirty="0">
                          <a:effectLst/>
                        </a:rPr>
                        <a:t>2018</a:t>
                      </a:r>
                      <a:endParaRPr lang="en-ZW" sz="2000" b="1" i="0" u="none" strike="noStrike" dirty="0">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2017</a:t>
                      </a:r>
                      <a:endParaRPr lang="en-ZW" sz="2000" b="1"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171855951"/>
                  </a:ext>
                </a:extLst>
              </a:tr>
              <a:tr h="231797">
                <a:tc>
                  <a:txBody>
                    <a:bodyPr/>
                    <a:lstStyle/>
                    <a:p>
                      <a:pPr algn="l" fontAlgn="b"/>
                      <a:endParaRPr lang="en-ZW" sz="2000" b="1" i="0" u="none" strike="noStrike">
                        <a:effectLst/>
                        <a:latin typeface="Times New Roman" panose="02020603050405020304" pitchFamily="18" charset="0"/>
                      </a:endParaRPr>
                    </a:p>
                  </a:txBody>
                  <a:tcPr marL="9525" marR="9525" marT="9525" marB="0" anchor="b"/>
                </a:tc>
                <a:tc>
                  <a:txBody>
                    <a:bodyPr/>
                    <a:lstStyle/>
                    <a:p>
                      <a:pPr algn="l" fontAlgn="b"/>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US$</a:t>
                      </a:r>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US$</a:t>
                      </a:r>
                      <a:endParaRPr lang="en-ZW" sz="2000" b="1"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479821146"/>
                  </a:ext>
                </a:extLst>
              </a:tr>
              <a:tr h="231797">
                <a:tc>
                  <a:txBody>
                    <a:bodyPr/>
                    <a:lstStyle/>
                    <a:p>
                      <a:pPr algn="l" fontAlgn="b"/>
                      <a:r>
                        <a:rPr lang="en-ZW" sz="2000" b="1" u="none" strike="noStrike">
                          <a:effectLst/>
                        </a:rPr>
                        <a:t>Trade receivables</a:t>
                      </a:r>
                      <a:endParaRPr lang="en-ZW" sz="2000" b="1" i="0" u="none" strike="noStrike">
                        <a:effectLst/>
                        <a:latin typeface="Times New Roman" panose="02020603050405020304" pitchFamily="18" charset="0"/>
                      </a:endParaRPr>
                    </a:p>
                  </a:txBody>
                  <a:tcPr marL="9525" marR="9525" marT="9525" marB="0" anchor="b"/>
                </a:tc>
                <a:tc>
                  <a:txBody>
                    <a:bodyPr/>
                    <a:lstStyle/>
                    <a:p>
                      <a:pPr algn="l" fontAlgn="b"/>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919,690</a:t>
                      </a:r>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41,780,411</a:t>
                      </a:r>
                      <a:endParaRPr lang="en-ZW" sz="2000" b="1"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718440147"/>
                  </a:ext>
                </a:extLst>
              </a:tr>
              <a:tr h="231797">
                <a:tc>
                  <a:txBody>
                    <a:bodyPr/>
                    <a:lstStyle/>
                    <a:p>
                      <a:pPr algn="l" fontAlgn="b"/>
                      <a:r>
                        <a:rPr lang="en-ZW" sz="2000" b="1" u="none" strike="noStrike" dirty="0">
                          <a:effectLst/>
                        </a:rPr>
                        <a:t>Prepayments</a:t>
                      </a:r>
                      <a:endParaRPr lang="en-ZW" sz="2000" b="1" i="0" u="none" strike="noStrike" dirty="0">
                        <a:effectLst/>
                        <a:latin typeface="Times New Roman" panose="02020603050405020304" pitchFamily="18" charset="0"/>
                      </a:endParaRPr>
                    </a:p>
                  </a:txBody>
                  <a:tcPr marL="9525" marR="9525" marT="9525" marB="0" anchor="b"/>
                </a:tc>
                <a:tc>
                  <a:txBody>
                    <a:bodyPr/>
                    <a:lstStyle/>
                    <a:p>
                      <a:pPr algn="l" fontAlgn="b"/>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6,236,638</a:t>
                      </a:r>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5,687,122</a:t>
                      </a:r>
                      <a:endParaRPr lang="en-ZW" sz="2000" b="1"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157044054"/>
                  </a:ext>
                </a:extLst>
              </a:tr>
              <a:tr h="231797">
                <a:tc>
                  <a:txBody>
                    <a:bodyPr/>
                    <a:lstStyle/>
                    <a:p>
                      <a:pPr algn="l" fontAlgn="b"/>
                      <a:r>
                        <a:rPr lang="en-ZW" sz="2000" b="1" u="none" strike="noStrike">
                          <a:effectLst/>
                        </a:rPr>
                        <a:t>Seed grower advances</a:t>
                      </a:r>
                      <a:endParaRPr lang="en-ZW" sz="2000" b="1" i="0" u="none" strike="noStrike">
                        <a:effectLst/>
                        <a:latin typeface="Times New Roman" panose="02020603050405020304" pitchFamily="18" charset="0"/>
                      </a:endParaRPr>
                    </a:p>
                  </a:txBody>
                  <a:tcPr marL="9525" marR="9525" marT="9525" marB="0" anchor="b"/>
                </a:tc>
                <a:tc>
                  <a:txBody>
                    <a:bodyPr/>
                    <a:lstStyle/>
                    <a:p>
                      <a:pPr algn="l" fontAlgn="b"/>
                      <a:endParaRPr lang="en-ZW" sz="2000" b="1" i="0" u="none" strike="noStrike" dirty="0">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9,155,163</a:t>
                      </a:r>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6,296,700</a:t>
                      </a:r>
                      <a:endParaRPr lang="en-ZW" sz="2000" b="1"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756880382"/>
                  </a:ext>
                </a:extLst>
              </a:tr>
              <a:tr h="231797">
                <a:tc>
                  <a:txBody>
                    <a:bodyPr/>
                    <a:lstStyle/>
                    <a:p>
                      <a:pPr algn="l" fontAlgn="b"/>
                      <a:r>
                        <a:rPr lang="en-ZW" sz="2000" b="1" u="none" strike="noStrike">
                          <a:effectLst/>
                        </a:rPr>
                        <a:t>Other receivables</a:t>
                      </a:r>
                      <a:endParaRPr lang="en-ZW" sz="2000" b="1" i="0" u="none" strike="noStrike">
                        <a:effectLst/>
                        <a:latin typeface="Times New Roman" panose="02020603050405020304" pitchFamily="18" charset="0"/>
                      </a:endParaRPr>
                    </a:p>
                  </a:txBody>
                  <a:tcPr marL="9525" marR="9525" marT="9525" marB="0" anchor="b"/>
                </a:tc>
                <a:tc>
                  <a:txBody>
                    <a:bodyPr/>
                    <a:lstStyle/>
                    <a:p>
                      <a:pPr algn="l" fontAlgn="b"/>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2,703,157</a:t>
                      </a:r>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9,738,872</a:t>
                      </a:r>
                      <a:endParaRPr lang="en-ZW" sz="2000" b="1"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966692457"/>
                  </a:ext>
                </a:extLst>
              </a:tr>
              <a:tr h="249628">
                <a:tc>
                  <a:txBody>
                    <a:bodyPr/>
                    <a:lstStyle/>
                    <a:p>
                      <a:pPr algn="l" fontAlgn="b"/>
                      <a:endParaRPr lang="en-ZW" sz="2000" b="1" i="0" u="none" strike="noStrike">
                        <a:effectLst/>
                        <a:latin typeface="Times New Roman" panose="02020603050405020304" pitchFamily="18" charset="0"/>
                      </a:endParaRPr>
                    </a:p>
                  </a:txBody>
                  <a:tcPr marL="9525" marR="9525" marT="9525" marB="0" anchor="b"/>
                </a:tc>
                <a:tc>
                  <a:txBody>
                    <a:bodyPr/>
                    <a:lstStyle/>
                    <a:p>
                      <a:pPr algn="l" fontAlgn="b"/>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a:effectLst/>
                        </a:rPr>
                        <a:t>19,014,648</a:t>
                      </a:r>
                      <a:endParaRPr lang="en-ZW" sz="2000" b="1" i="0" u="none" strike="noStrike">
                        <a:effectLst/>
                        <a:latin typeface="Times New Roman" panose="02020603050405020304" pitchFamily="18" charset="0"/>
                      </a:endParaRPr>
                    </a:p>
                  </a:txBody>
                  <a:tcPr marL="9525" marR="9525" marT="9525" marB="0" anchor="b"/>
                </a:tc>
                <a:tc>
                  <a:txBody>
                    <a:bodyPr/>
                    <a:lstStyle/>
                    <a:p>
                      <a:pPr algn="r" fontAlgn="b"/>
                      <a:r>
                        <a:rPr lang="en-ZW" sz="2000" b="1" u="none" strike="noStrike" dirty="0">
                          <a:effectLst/>
                        </a:rPr>
                        <a:t>63,503,105</a:t>
                      </a:r>
                      <a:endParaRPr lang="en-ZW" sz="2000" b="1"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888366881"/>
                  </a:ext>
                </a:extLst>
              </a:tr>
            </a:tbl>
          </a:graphicData>
        </a:graphic>
      </p:graphicFrame>
      <p:pic>
        <p:nvPicPr>
          <p:cNvPr id="6" name="Picture 5"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295645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1037184" y="317957"/>
            <a:ext cx="7344816"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2800" b="1" dirty="0"/>
              <a:t>1.5 </a:t>
            </a:r>
            <a:r>
              <a:rPr lang="en-ZW" sz="2800" b="1" dirty="0"/>
              <a:t>Cash and Cash equivalents</a:t>
            </a:r>
            <a:endParaRPr lang="en-ZW" sz="2800" dirty="0"/>
          </a:p>
          <a:p>
            <a:r>
              <a:rPr lang="en-ZW" sz="2800" dirty="0">
                <a:ea typeface="ＭＳ Ｐゴシック" charset="0"/>
              </a:rPr>
              <a:t>Decreased due to:</a:t>
            </a:r>
          </a:p>
          <a:p>
            <a:pPr marL="457200" indent="-457200">
              <a:buFont typeface="Wingdings" panose="05000000000000000000" pitchFamily="2" charset="2"/>
              <a:buChar char="Ø"/>
            </a:pPr>
            <a:r>
              <a:rPr lang="en-ZW" sz="2800" dirty="0">
                <a:ea typeface="ＭＳ Ｐゴシック" charset="0"/>
              </a:rPr>
              <a:t>Dividend payments</a:t>
            </a:r>
          </a:p>
          <a:p>
            <a:pPr marL="457200" indent="-457200">
              <a:buFont typeface="Wingdings" panose="05000000000000000000" pitchFamily="2" charset="2"/>
              <a:buChar char="Ø"/>
            </a:pPr>
            <a:r>
              <a:rPr lang="en-ZW" sz="2800" dirty="0">
                <a:ea typeface="ＭＳ Ｐゴシック" charset="0"/>
              </a:rPr>
              <a:t>Increased Seed production &amp; Grower payments for seed deliveries</a:t>
            </a:r>
          </a:p>
          <a:p>
            <a:pPr marL="457200" indent="-457200">
              <a:buFont typeface="Wingdings" panose="05000000000000000000" pitchFamily="2" charset="2"/>
              <a:buChar char="Ø"/>
            </a:pPr>
            <a:r>
              <a:rPr lang="en-ZW" sz="2800" dirty="0">
                <a:ea typeface="ＭＳ Ｐゴシック" charset="0"/>
              </a:rPr>
              <a:t>Capital expenditure &amp; inputs procurement</a:t>
            </a:r>
          </a:p>
          <a:p>
            <a:pPr marL="457200" indent="-457200">
              <a:buFont typeface="Wingdings" panose="05000000000000000000" pitchFamily="2" charset="2"/>
              <a:buChar char="Ø"/>
            </a:pPr>
            <a:endParaRPr lang="en-US" sz="2800" dirty="0">
              <a:ea typeface="ＭＳ Ｐゴシック" charset="0"/>
            </a:endParaRPr>
          </a:p>
          <a:p>
            <a:r>
              <a:rPr lang="en-ZW" sz="2800" b="1" dirty="0"/>
              <a:t>1.6 Borrowings and Trade payables</a:t>
            </a:r>
          </a:p>
          <a:p>
            <a:r>
              <a:rPr lang="en-ZW" sz="2800" dirty="0"/>
              <a:t>Borrowings reduced  as most of the operations were funded from cash resources during the period </a:t>
            </a:r>
          </a:p>
          <a:p>
            <a:endParaRPr lang="en-US" dirty="0">
              <a:solidFill>
                <a:schemeClr val="tx1"/>
              </a:solidFill>
              <a:ea typeface="ＭＳ Ｐゴシック" charset="0"/>
            </a:endParaRPr>
          </a:p>
          <a:p>
            <a:r>
              <a:rPr lang="en-US" dirty="0">
                <a:solidFill>
                  <a:schemeClr val="tx1"/>
                </a:solidFill>
                <a:ea typeface="ＭＳ Ｐゴシック" charset="0"/>
              </a:rPr>
              <a:t> </a:t>
            </a:r>
          </a:p>
        </p:txBody>
      </p:sp>
      <p:pic>
        <p:nvPicPr>
          <p:cNvPr id="6" name="Picture 5"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4033802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270126"/>
            <a:ext cx="6912768" cy="1323439"/>
          </a:xfrm>
          <a:prstGeom prst="rect">
            <a:avLst/>
          </a:prstGeom>
          <a:noFill/>
        </p:spPr>
        <p:txBody>
          <a:bodyPr wrap="square" rtlCol="0">
            <a:spAutoFit/>
          </a:bodyPr>
          <a:lstStyle/>
          <a:p>
            <a:r>
              <a:rPr lang="en-ZW" sz="4000" b="1" dirty="0"/>
              <a:t>1.7 Net Assets For Distribution Breakdown</a:t>
            </a:r>
          </a:p>
        </p:txBody>
      </p:sp>
      <p:pic>
        <p:nvPicPr>
          <p:cNvPr id="2" name="Picture 1">
            <a:extLst>
              <a:ext uri="{FF2B5EF4-FFF2-40B4-BE49-F238E27FC236}">
                <a16:creationId xmlns:a16="http://schemas.microsoft.com/office/drawing/2014/main" id="{CDE02790-35DA-FF48-89D2-B682D4B6A401}"/>
              </a:ext>
            </a:extLst>
          </p:cNvPr>
          <p:cNvPicPr>
            <a:picLocks noChangeAspect="1"/>
          </p:cNvPicPr>
          <p:nvPr/>
        </p:nvPicPr>
        <p:blipFill>
          <a:blip r:embed="rId2"/>
          <a:stretch>
            <a:fillRect/>
          </a:stretch>
        </p:blipFill>
        <p:spPr>
          <a:xfrm>
            <a:off x="914400" y="1593565"/>
            <a:ext cx="7239000" cy="4372790"/>
          </a:xfrm>
          <a:prstGeom prst="rect">
            <a:avLst/>
          </a:prstGeom>
        </p:spPr>
      </p:pic>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529359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1524000" y="1524000"/>
            <a:ext cx="630634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5100" b="1" dirty="0">
                <a:ea typeface="ＭＳ Ｐゴシック" charset="0"/>
              </a:rPr>
              <a:t>Seed Co Group</a:t>
            </a:r>
          </a:p>
          <a:p>
            <a:pPr algn="ctr"/>
            <a:r>
              <a:rPr lang="en-US" sz="5100" b="1" dirty="0">
                <a:ea typeface="ＭＳ Ｐゴシック" charset="0"/>
              </a:rPr>
              <a:t>Operations Review </a:t>
            </a:r>
          </a:p>
          <a:p>
            <a:pPr algn="ctr"/>
            <a:r>
              <a:rPr lang="en-US" sz="5100" b="1" dirty="0">
                <a:ea typeface="ＭＳ Ｐゴシック" charset="0"/>
              </a:rPr>
              <a:t>by </a:t>
            </a:r>
          </a:p>
          <a:p>
            <a:pPr algn="ctr"/>
            <a:r>
              <a:rPr lang="en-US" sz="5100" b="1" dirty="0">
                <a:ea typeface="ＭＳ Ｐゴシック" charset="0"/>
              </a:rPr>
              <a:t>Morgan Nzwere : GCEO</a:t>
            </a:r>
          </a:p>
        </p:txBody>
      </p:sp>
      <p:pic>
        <p:nvPicPr>
          <p:cNvPr id="6" name="Picture 5"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18313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b="1" dirty="0"/>
              <a:t>General environment</a:t>
            </a:r>
          </a:p>
        </p:txBody>
      </p:sp>
      <p:sp>
        <p:nvSpPr>
          <p:cNvPr id="8" name="Subtitle 2"/>
          <p:cNvSpPr>
            <a:spLocks noGrp="1"/>
          </p:cNvSpPr>
          <p:nvPr>
            <p:ph idx="1"/>
          </p:nvPr>
        </p:nvSpPr>
        <p:spPr>
          <a:xfrm>
            <a:off x="533400" y="1371600"/>
            <a:ext cx="8229600" cy="4525963"/>
          </a:xfrm>
        </p:spPr>
        <p:txBody>
          <a:bodyPr>
            <a:normAutofit/>
          </a:bodyPr>
          <a:lstStyle/>
          <a:p>
            <a:r>
              <a:rPr lang="en-ZW" dirty="0"/>
              <a:t>Season presented many challenges at  all production centres, all working against growers leading to overall yield losses of close to 23%. :</a:t>
            </a:r>
          </a:p>
          <a:p>
            <a:pPr lvl="1"/>
            <a:r>
              <a:rPr lang="en-ZW" dirty="0"/>
              <a:t>high disease pressure, </a:t>
            </a:r>
          </a:p>
          <a:p>
            <a:pPr lvl="1"/>
            <a:r>
              <a:rPr lang="en-ZW" dirty="0"/>
              <a:t>poor pollination due to high temperatures at pollination stage followed by excessive rainfall when seed crops were coming to maturity, and </a:t>
            </a:r>
          </a:p>
          <a:p>
            <a:pPr lvl="1"/>
            <a:r>
              <a:rPr lang="en-ZW" dirty="0"/>
              <a:t>high incidence of fall army worm.</a:t>
            </a:r>
          </a:p>
          <a:p>
            <a:pPr marL="857250" lvl="1" indent="-457200">
              <a:buFont typeface="Arial"/>
              <a:buChar char="•"/>
            </a:pPr>
            <a:endParaRPr lang="en-US" dirty="0"/>
          </a:p>
          <a:p>
            <a:pPr marL="457200" indent="-457200" algn="l">
              <a:buFont typeface="Arial"/>
              <a:buChar char="•"/>
            </a:pPr>
            <a:endParaRPr lang="en-US" dirty="0"/>
          </a:p>
        </p:txBody>
      </p:sp>
      <p:pic>
        <p:nvPicPr>
          <p:cNvPr id="7" name="Picture 6"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a:t>
            </a:r>
          </a:p>
        </p:txBody>
      </p:sp>
      <p:sp>
        <p:nvSpPr>
          <p:cNvPr id="3" name="Content Placeholder 2"/>
          <p:cNvSpPr>
            <a:spLocks noGrp="1"/>
          </p:cNvSpPr>
          <p:nvPr>
            <p:ph idx="1"/>
          </p:nvPr>
        </p:nvSpPr>
        <p:spPr>
          <a:xfrm>
            <a:off x="457200" y="1349944"/>
            <a:ext cx="8229600" cy="4525963"/>
          </a:xfrm>
        </p:spPr>
        <p:txBody>
          <a:bodyPr>
            <a:normAutofit fontScale="85000" lnSpcReduction="20000"/>
          </a:bodyPr>
          <a:lstStyle/>
          <a:p>
            <a:pPr lvl="0"/>
            <a:r>
              <a:rPr lang="en-ZW" dirty="0"/>
              <a:t>Progress made in registration of varieties under COMESA catalogue:</a:t>
            </a:r>
          </a:p>
          <a:p>
            <a:pPr lvl="1"/>
            <a:r>
              <a:rPr lang="en-ZW" dirty="0"/>
              <a:t>11 maize varieties</a:t>
            </a:r>
          </a:p>
          <a:p>
            <a:pPr lvl="1"/>
            <a:r>
              <a:rPr lang="en-ZW" dirty="0"/>
              <a:t>4 soya varieties on</a:t>
            </a:r>
          </a:p>
          <a:p>
            <a:r>
              <a:rPr lang="en-ZW" dirty="0"/>
              <a:t>Molecular genotyping lab optimised and operations enhanced,</a:t>
            </a:r>
          </a:p>
          <a:p>
            <a:pPr lvl="1"/>
            <a:r>
              <a:rPr lang="en-ZW" dirty="0"/>
              <a:t>Consequently, the breeding programs have begun deploying molecular markers in breeding projects</a:t>
            </a:r>
          </a:p>
          <a:p>
            <a:r>
              <a:rPr lang="en-ZW" dirty="0"/>
              <a:t>The first generation of MLND tolerant hybrids have been submitted for registration in Kenya while 7 hybrids submitted to the NPT in Kenya were progressed to first and second year of testing.</a:t>
            </a:r>
          </a:p>
          <a:p>
            <a:pPr marL="0" lvl="0" indent="0">
              <a:buNone/>
            </a:pPr>
            <a:endParaRPr lang="en-ZW" dirty="0"/>
          </a:p>
          <a:p>
            <a:endParaRPr lang="en-US" dirty="0"/>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429221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Production</a:t>
            </a:r>
          </a:p>
        </p:txBody>
      </p:sp>
      <p:sp>
        <p:nvSpPr>
          <p:cNvPr id="3" name="Content Placeholder 2"/>
          <p:cNvSpPr>
            <a:spLocks noGrp="1"/>
          </p:cNvSpPr>
          <p:nvPr>
            <p:ph idx="1"/>
          </p:nvPr>
        </p:nvSpPr>
        <p:spPr>
          <a:xfrm>
            <a:off x="457200" y="1219200"/>
            <a:ext cx="8229600" cy="4525963"/>
          </a:xfrm>
        </p:spPr>
        <p:txBody>
          <a:bodyPr>
            <a:normAutofit fontScale="92500"/>
          </a:bodyPr>
          <a:lstStyle/>
          <a:p>
            <a:r>
              <a:rPr lang="en-US" dirty="0"/>
              <a:t>Product demand outstripped supply in all markets leading to critical shortages</a:t>
            </a:r>
          </a:p>
          <a:p>
            <a:r>
              <a:rPr lang="en-US" dirty="0"/>
              <a:t>The Group is targeting a 40% maize seed production increase.</a:t>
            </a:r>
          </a:p>
          <a:p>
            <a:r>
              <a:rPr lang="en-US" dirty="0"/>
              <a:t>Challenges for production still being experienced:</a:t>
            </a:r>
          </a:p>
          <a:p>
            <a:pPr lvl="1"/>
            <a:r>
              <a:rPr lang="en-US" dirty="0"/>
              <a:t>High disease pressure, </a:t>
            </a:r>
          </a:p>
          <a:p>
            <a:pPr lvl="1"/>
            <a:r>
              <a:rPr lang="en-US" dirty="0"/>
              <a:t>poor pollination due to high temperatures experienced.</a:t>
            </a:r>
          </a:p>
          <a:p>
            <a:pPr lvl="1"/>
            <a:r>
              <a:rPr lang="en-US" dirty="0"/>
              <a:t>Erratic rainfall</a:t>
            </a:r>
          </a:p>
          <a:p>
            <a:endParaRPr lang="en-US" dirty="0"/>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741385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t>Processing</a:t>
            </a:r>
          </a:p>
        </p:txBody>
      </p:sp>
      <p:sp>
        <p:nvSpPr>
          <p:cNvPr id="3" name="Content Placeholder 2"/>
          <p:cNvSpPr>
            <a:spLocks noGrp="1"/>
          </p:cNvSpPr>
          <p:nvPr>
            <p:ph idx="1"/>
          </p:nvPr>
        </p:nvSpPr>
        <p:spPr>
          <a:xfrm>
            <a:off x="467544" y="1295400"/>
            <a:ext cx="8229600" cy="4525963"/>
          </a:xfrm>
        </p:spPr>
        <p:txBody>
          <a:bodyPr>
            <a:normAutofit lnSpcReduction="10000"/>
          </a:bodyPr>
          <a:lstStyle/>
          <a:p>
            <a:r>
              <a:rPr lang="en-ZW" dirty="0"/>
              <a:t>The Group is exploring cob harvesting and seed drying technology to speed up seed availability and contain diseases associated with late harvesting</a:t>
            </a:r>
          </a:p>
          <a:p>
            <a:r>
              <a:rPr lang="en-ZW" dirty="0"/>
              <a:t>All seed processing plants in good working condition across the group</a:t>
            </a:r>
            <a:endParaRPr lang="en-US" dirty="0"/>
          </a:p>
          <a:p>
            <a:r>
              <a:rPr lang="en-US" dirty="0"/>
              <a:t>Additional seed processing facilities to be set up in East Africa to increase capacity for this growing market</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423651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Sales &amp; Marketing</a:t>
            </a:r>
          </a:p>
        </p:txBody>
      </p:sp>
      <p:sp>
        <p:nvSpPr>
          <p:cNvPr id="3" name="Content Placeholder 2"/>
          <p:cNvSpPr>
            <a:spLocks noGrp="1"/>
          </p:cNvSpPr>
          <p:nvPr>
            <p:ph idx="1"/>
          </p:nvPr>
        </p:nvSpPr>
        <p:spPr/>
        <p:txBody>
          <a:bodyPr/>
          <a:lstStyle/>
          <a:p>
            <a:r>
              <a:rPr lang="en-US" sz="3600" dirty="0"/>
              <a:t>Total  Volumes sales same as prior year</a:t>
            </a:r>
          </a:p>
          <a:p>
            <a:r>
              <a:rPr lang="en-US" sz="3600" dirty="0"/>
              <a:t>Maize volumes down due to product shortages in all markets</a:t>
            </a:r>
          </a:p>
          <a:p>
            <a:r>
              <a:rPr lang="en-US" sz="3600" dirty="0"/>
              <a:t>Winter cereals sales more than doubled due to high demand and improved power</a:t>
            </a:r>
          </a:p>
          <a:p>
            <a:endParaRPr lang="en-US" dirty="0"/>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4179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187624" y="1371600"/>
            <a:ext cx="6840760" cy="258532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5400" b="1" dirty="0"/>
              <a:t>Income Statement </a:t>
            </a:r>
          </a:p>
          <a:p>
            <a:pPr algn="ctr"/>
            <a:r>
              <a:rPr lang="en-US" sz="5400" b="1" dirty="0"/>
              <a:t>For the Year ended</a:t>
            </a:r>
          </a:p>
          <a:p>
            <a:pPr algn="ctr"/>
            <a:r>
              <a:rPr lang="en-US" sz="5400" b="1" dirty="0"/>
              <a:t>March  2018</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29624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Sales &amp; Marketing</a:t>
            </a:r>
          </a:p>
        </p:txBody>
      </p:sp>
      <p:graphicFrame>
        <p:nvGraphicFramePr>
          <p:cNvPr id="7" name="Content Placeholder 6">
            <a:extLst>
              <a:ext uri="{FF2B5EF4-FFF2-40B4-BE49-F238E27FC236}">
                <a16:creationId xmlns:a16="http://schemas.microsoft.com/office/drawing/2014/main" id="{00000000-0008-0000-3500-00006E4B6800}"/>
              </a:ext>
            </a:extLst>
          </p:cNvPr>
          <p:cNvGraphicFramePr>
            <a:graphicFrameLocks noGrp="1"/>
          </p:cNvGraphicFramePr>
          <p:nvPr>
            <p:ph idx="1"/>
            <p:extLst>
              <p:ext uri="{D42A27DB-BD31-4B8C-83A1-F6EECF244321}">
                <p14:modId xmlns:p14="http://schemas.microsoft.com/office/powerpoint/2010/main" val="342742135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314553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Development files</a:t>
            </a:r>
          </a:p>
        </p:txBody>
      </p:sp>
      <p:sp>
        <p:nvSpPr>
          <p:cNvPr id="6" name="Content Placeholder 2"/>
          <p:cNvSpPr>
            <a:spLocks noGrp="1"/>
          </p:cNvSpPr>
          <p:nvPr>
            <p:ph idx="1"/>
          </p:nvPr>
        </p:nvSpPr>
        <p:spPr>
          <a:xfrm>
            <a:off x="457200" y="1447800"/>
            <a:ext cx="8229600" cy="4525963"/>
          </a:xfrm>
        </p:spPr>
        <p:txBody>
          <a:bodyPr>
            <a:normAutofit fontScale="92500" lnSpcReduction="20000"/>
          </a:bodyPr>
          <a:lstStyle/>
          <a:p>
            <a:r>
              <a:rPr lang="en-US" dirty="0"/>
              <a:t>Nigeria</a:t>
            </a:r>
          </a:p>
          <a:p>
            <a:pPr lvl="1"/>
            <a:r>
              <a:rPr lang="en-US" dirty="0"/>
              <a:t>Seed production more than doubled</a:t>
            </a:r>
          </a:p>
          <a:p>
            <a:pPr lvl="1"/>
            <a:r>
              <a:rPr lang="en-US" dirty="0"/>
              <a:t>Seed growers now showing signs of improvement</a:t>
            </a:r>
          </a:p>
          <a:p>
            <a:r>
              <a:rPr lang="en-US" dirty="0"/>
              <a:t>Ethiopia</a:t>
            </a:r>
          </a:p>
          <a:p>
            <a:pPr lvl="1"/>
            <a:r>
              <a:rPr lang="en-US" dirty="0"/>
              <a:t>Still chasing the business license. Recent Developments show political will to attract new investors and a breakthrough is Eminent</a:t>
            </a:r>
          </a:p>
          <a:p>
            <a:r>
              <a:rPr lang="en-US" dirty="0"/>
              <a:t>Ghana </a:t>
            </a:r>
          </a:p>
          <a:p>
            <a:pPr lvl="1"/>
            <a:r>
              <a:rPr lang="en-US" dirty="0"/>
              <a:t>The Group now has a physical presence in Ghana</a:t>
            </a:r>
            <a:r>
              <a:rPr lang="en-ZW" dirty="0"/>
              <a:t> to be used as a spring board to develop Francophone West Africa territory using already registered products</a:t>
            </a:r>
            <a:endParaRPr lang="en-US" dirty="0"/>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634650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Development files contd</a:t>
            </a:r>
          </a:p>
        </p:txBody>
      </p:sp>
      <p:sp>
        <p:nvSpPr>
          <p:cNvPr id="3" name="Content Placeholder 2"/>
          <p:cNvSpPr>
            <a:spLocks noGrp="1"/>
          </p:cNvSpPr>
          <p:nvPr>
            <p:ph idx="1"/>
          </p:nvPr>
        </p:nvSpPr>
        <p:spPr>
          <a:xfrm>
            <a:off x="533400" y="1219200"/>
            <a:ext cx="8229600" cy="4525963"/>
          </a:xfrm>
        </p:spPr>
        <p:txBody>
          <a:bodyPr>
            <a:normAutofit/>
          </a:bodyPr>
          <a:lstStyle/>
          <a:p>
            <a:pPr marL="0" indent="0">
              <a:buNone/>
            </a:pPr>
            <a:endParaRPr lang="en-US" dirty="0"/>
          </a:p>
          <a:p>
            <a:r>
              <a:rPr lang="en-US" dirty="0"/>
              <a:t>Vegetables</a:t>
            </a:r>
          </a:p>
          <a:p>
            <a:pPr lvl="1"/>
            <a:r>
              <a:rPr lang="en-US" dirty="0"/>
              <a:t>JV with HM Clause now operational in most markets</a:t>
            </a:r>
          </a:p>
          <a:p>
            <a:pPr lvl="1"/>
            <a:r>
              <a:rPr lang="en-US" dirty="0"/>
              <a:t>JV has now been capitalized in order to develop the new markets</a:t>
            </a:r>
          </a:p>
          <a:p>
            <a:pPr lvl="1"/>
            <a:r>
              <a:rPr lang="en-US" dirty="0"/>
              <a:t>Breeding and testing program commenced</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3699505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SBU Updates</a:t>
            </a:r>
          </a:p>
        </p:txBody>
      </p:sp>
      <p:sp>
        <p:nvSpPr>
          <p:cNvPr id="3" name="Content Placeholder 2"/>
          <p:cNvSpPr>
            <a:spLocks noGrp="1"/>
          </p:cNvSpPr>
          <p:nvPr>
            <p:ph idx="1"/>
          </p:nvPr>
        </p:nvSpPr>
        <p:spPr>
          <a:xfrm>
            <a:off x="457200" y="1371600"/>
            <a:ext cx="8229600" cy="4525963"/>
          </a:xfrm>
        </p:spPr>
        <p:txBody>
          <a:bodyPr>
            <a:normAutofit/>
          </a:bodyPr>
          <a:lstStyle/>
          <a:p>
            <a:r>
              <a:rPr lang="en-US" dirty="0"/>
              <a:t>Zimbabwe</a:t>
            </a:r>
          </a:p>
          <a:p>
            <a:pPr lvl="1"/>
            <a:r>
              <a:rPr lang="en-US" dirty="0"/>
              <a:t>Got a lion’s share of the GVT business again this year with high demand for premium varieties by commercial farmers</a:t>
            </a:r>
          </a:p>
          <a:p>
            <a:pPr lvl="1"/>
            <a:r>
              <a:rPr lang="en-US" dirty="0"/>
              <a:t>Business in stock-out position</a:t>
            </a:r>
          </a:p>
          <a:p>
            <a:pPr lvl="1"/>
            <a:r>
              <a:rPr lang="en-US" dirty="0"/>
              <a:t>Demand for winter cereals and Soybeans rebound following inclusion of these in the Govt input program</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319527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SBU Updates- Zimbabwe</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
        <p:nvSpPr>
          <p:cNvPr id="8" name="TextBox 1">
            <a:extLst>
              <a:ext uri="{FF2B5EF4-FFF2-40B4-BE49-F238E27FC236}">
                <a16:creationId xmlns:a16="http://schemas.microsoft.com/office/drawing/2014/main" id="{60B0521D-3B6C-A84E-8090-851455B91AC8}"/>
              </a:ext>
            </a:extLst>
          </p:cNvPr>
          <p:cNvSpPr txBox="1">
            <a:spLocks noChangeArrowheads="1"/>
          </p:cNvSpPr>
          <p:nvPr/>
        </p:nvSpPr>
        <p:spPr bwMode="auto">
          <a:xfrm>
            <a:off x="533400" y="1066800"/>
            <a:ext cx="4134465" cy="501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fontAlgn="auto" hangingPunct="1">
              <a:lnSpc>
                <a:spcPct val="150000"/>
              </a:lnSpc>
              <a:buFont typeface="Arial" pitchFamily="34" charset="0"/>
              <a:buNone/>
              <a:defRPr/>
            </a:pPr>
            <a:r>
              <a:rPr lang="en-US" sz="1800" b="1" dirty="0"/>
              <a:t>Seed Grower Capacitation</a:t>
            </a:r>
          </a:p>
          <a:p>
            <a:pPr marL="285750" indent="-285750" eaLnBrk="1" fontAlgn="auto" hangingPunct="1">
              <a:lnSpc>
                <a:spcPct val="150000"/>
              </a:lnSpc>
              <a:defRPr/>
            </a:pPr>
            <a:r>
              <a:rPr lang="en-US" sz="1800" dirty="0"/>
              <a:t>Working capital &amp; inputs support</a:t>
            </a:r>
          </a:p>
          <a:p>
            <a:pPr marL="285750" indent="-285750" eaLnBrk="1" fontAlgn="auto" hangingPunct="1">
              <a:lnSpc>
                <a:spcPct val="150000"/>
              </a:lnSpc>
              <a:defRPr/>
            </a:pPr>
            <a:r>
              <a:rPr lang="en-US" sz="1800" dirty="0"/>
              <a:t>Centre pivots</a:t>
            </a:r>
          </a:p>
          <a:p>
            <a:pPr marL="285750" indent="-285750" eaLnBrk="1" fontAlgn="auto" hangingPunct="1">
              <a:lnSpc>
                <a:spcPct val="150000"/>
              </a:lnSpc>
              <a:defRPr/>
            </a:pPr>
            <a:r>
              <a:rPr lang="en-US" sz="1800" dirty="0"/>
              <a:t>Seed drying units</a:t>
            </a:r>
          </a:p>
          <a:p>
            <a:pPr marL="285750" indent="-285750" eaLnBrk="1" fontAlgn="auto" hangingPunct="1">
              <a:lnSpc>
                <a:spcPct val="150000"/>
              </a:lnSpc>
              <a:defRPr/>
            </a:pPr>
            <a:r>
              <a:rPr lang="en-US" sz="1800" dirty="0"/>
              <a:t>Seed graders</a:t>
            </a:r>
          </a:p>
          <a:p>
            <a:pPr marL="285750" indent="-285750" eaLnBrk="1" fontAlgn="auto" hangingPunct="1">
              <a:lnSpc>
                <a:spcPct val="150000"/>
              </a:lnSpc>
              <a:defRPr/>
            </a:pPr>
            <a:r>
              <a:rPr lang="en-US" sz="1800" dirty="0"/>
              <a:t>On farm weather stations</a:t>
            </a:r>
          </a:p>
          <a:p>
            <a:pPr marL="285750" indent="-285750" eaLnBrk="1" fontAlgn="auto" hangingPunct="1">
              <a:lnSpc>
                <a:spcPct val="150000"/>
              </a:lnSpc>
              <a:defRPr/>
            </a:pPr>
            <a:r>
              <a:rPr lang="en-US" sz="1800" dirty="0"/>
              <a:t>Tractors, planters </a:t>
            </a:r>
          </a:p>
          <a:p>
            <a:pPr marL="285750" indent="-285750" eaLnBrk="1" fontAlgn="auto" hangingPunct="1">
              <a:lnSpc>
                <a:spcPct val="150000"/>
              </a:lnSpc>
              <a:defRPr/>
            </a:pPr>
            <a:r>
              <a:rPr lang="en-US" sz="1800" dirty="0"/>
              <a:t>Grading sheds</a:t>
            </a:r>
          </a:p>
          <a:p>
            <a:pPr marL="285750" indent="-285750" eaLnBrk="1" fontAlgn="auto" hangingPunct="1">
              <a:lnSpc>
                <a:spcPct val="150000"/>
              </a:lnSpc>
              <a:defRPr/>
            </a:pPr>
            <a:r>
              <a:rPr lang="en-US" sz="1800" dirty="0"/>
              <a:t>Silos </a:t>
            </a:r>
            <a:r>
              <a:rPr lang="en-US" sz="1800" dirty="0" err="1"/>
              <a:t>etc</a:t>
            </a:r>
            <a:endParaRPr lang="en-US" altLang="en-US" sz="1800" b="1" dirty="0"/>
          </a:p>
        </p:txBody>
      </p:sp>
      <p:pic>
        <p:nvPicPr>
          <p:cNvPr id="9" name="Picture 3">
            <a:extLst>
              <a:ext uri="{FF2B5EF4-FFF2-40B4-BE49-F238E27FC236}">
                <a16:creationId xmlns:a16="http://schemas.microsoft.com/office/drawing/2014/main" id="{597ED8B5-D768-944E-8919-849E6916A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143000"/>
            <a:ext cx="414872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hart 9">
            <a:extLst>
              <a:ext uri="{FF2B5EF4-FFF2-40B4-BE49-F238E27FC236}">
                <a16:creationId xmlns:a16="http://schemas.microsoft.com/office/drawing/2014/main" id="{8A1CC37B-4B17-2D46-8B1F-1F1E64948537}"/>
              </a:ext>
            </a:extLst>
          </p:cNvPr>
          <p:cNvGraphicFramePr>
            <a:graphicFrameLocks/>
          </p:cNvGraphicFramePr>
          <p:nvPr>
            <p:extLst>
              <p:ext uri="{D42A27DB-BD31-4B8C-83A1-F6EECF244321}">
                <p14:modId xmlns:p14="http://schemas.microsoft.com/office/powerpoint/2010/main" val="2954478808"/>
              </p:ext>
            </p:extLst>
          </p:nvPr>
        </p:nvGraphicFramePr>
        <p:xfrm>
          <a:off x="4495800" y="3657600"/>
          <a:ext cx="4169230" cy="2396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28196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lstStyle/>
          <a:p>
            <a:r>
              <a:rPr lang="en-US" b="1" dirty="0"/>
              <a:t>SBU Updates- Zimbabwe</a:t>
            </a:r>
          </a:p>
        </p:txBody>
      </p:sp>
      <p:sp>
        <p:nvSpPr>
          <p:cNvPr id="5" name="Title 1">
            <a:extLst>
              <a:ext uri="{FF2B5EF4-FFF2-40B4-BE49-F238E27FC236}">
                <a16:creationId xmlns:a16="http://schemas.microsoft.com/office/drawing/2014/main" id="{C7BC0F54-7CE9-BD46-A938-7C2936761492}"/>
              </a:ext>
            </a:extLst>
          </p:cNvPr>
          <p:cNvSpPr txBox="1">
            <a:spLocks noChangeArrowheads="1"/>
          </p:cNvSpPr>
          <p:nvPr/>
        </p:nvSpPr>
        <p:spPr>
          <a:xfrm>
            <a:off x="457200" y="990600"/>
            <a:ext cx="4114800" cy="9144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chemeClr val="tx1"/>
                </a:solidFill>
                <a:effectLst/>
                <a:uLnTx/>
                <a:uFillTx/>
                <a:latin typeface="+mj-lt"/>
                <a:ea typeface="+mj-ea"/>
                <a:cs typeface="+mj-cs"/>
              </a:rPr>
              <a:t>Seed drying units</a:t>
            </a:r>
          </a:p>
        </p:txBody>
      </p:sp>
      <p:pic>
        <p:nvPicPr>
          <p:cNvPr id="6" name="Picture 3">
            <a:extLst>
              <a:ext uri="{FF2B5EF4-FFF2-40B4-BE49-F238E27FC236}">
                <a16:creationId xmlns:a16="http://schemas.microsoft.com/office/drawing/2014/main" id="{73CE6817-9283-934B-81CF-417915DA8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23202"/>
            <a:ext cx="4027086" cy="368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2B86E09B-4A3A-AE4B-963D-0DAD62003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43958"/>
            <a:ext cx="4038600" cy="258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85F26EE0-C2FD-C74A-A762-8D80F3DAF870}"/>
              </a:ext>
            </a:extLst>
          </p:cNvPr>
          <p:cNvSpPr>
            <a:spLocks noChangeArrowheads="1"/>
          </p:cNvSpPr>
          <p:nvPr/>
        </p:nvSpPr>
        <p:spPr bwMode="auto">
          <a:xfrm>
            <a:off x="304800" y="5172670"/>
            <a:ext cx="411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rgbClr val="222222"/>
                </a:solidFill>
                <a:latin typeface="Arial" panose="020B0604020202020204" pitchFamily="34" charset="0"/>
              </a:rPr>
              <a:t>Bulk Drier units at Marius Groove, </a:t>
            </a:r>
            <a:r>
              <a:rPr lang="en-US" altLang="en-US" sz="1800" b="1" dirty="0" err="1">
                <a:solidFill>
                  <a:srgbClr val="222222"/>
                </a:solidFill>
                <a:latin typeface="Arial" panose="020B0604020202020204" pitchFamily="34" charset="0"/>
              </a:rPr>
              <a:t>Balchutha</a:t>
            </a:r>
            <a:r>
              <a:rPr lang="en-US" altLang="en-US" sz="1800" b="1" dirty="0">
                <a:solidFill>
                  <a:srgbClr val="222222"/>
                </a:solidFill>
                <a:latin typeface="Arial" panose="020B0604020202020204" pitchFamily="34" charset="0"/>
              </a:rPr>
              <a:t> Farm in </a:t>
            </a:r>
            <a:r>
              <a:rPr lang="en-US" altLang="en-US" sz="1800" b="1" dirty="0" err="1">
                <a:solidFill>
                  <a:srgbClr val="222222"/>
                </a:solidFill>
                <a:latin typeface="Arial" panose="020B0604020202020204" pitchFamily="34" charset="0"/>
              </a:rPr>
              <a:t>Chegutu</a:t>
            </a:r>
            <a:endParaRPr lang="en-US" altLang="en-US" sz="1800" b="1" dirty="0">
              <a:solidFill>
                <a:srgbClr val="222222"/>
              </a:solidFill>
              <a:latin typeface="Arial" panose="020B0604020202020204" pitchFamily="34" charset="0"/>
            </a:endParaRPr>
          </a:p>
        </p:txBody>
      </p:sp>
      <p:sp>
        <p:nvSpPr>
          <p:cNvPr id="9" name="Rectangle 6">
            <a:extLst>
              <a:ext uri="{FF2B5EF4-FFF2-40B4-BE49-F238E27FC236}">
                <a16:creationId xmlns:a16="http://schemas.microsoft.com/office/drawing/2014/main" id="{447E8C28-DC5A-A144-8C40-CC00893815F1}"/>
              </a:ext>
            </a:extLst>
          </p:cNvPr>
          <p:cNvSpPr>
            <a:spLocks noChangeArrowheads="1"/>
          </p:cNvSpPr>
          <p:nvPr/>
        </p:nvSpPr>
        <p:spPr bwMode="auto">
          <a:xfrm>
            <a:off x="4953000" y="5297269"/>
            <a:ext cx="38027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rgbClr val="222222"/>
                </a:solidFill>
                <a:latin typeface="Arial" panose="020B0604020202020204" pitchFamily="34" charset="0"/>
              </a:rPr>
              <a:t>Silo Drier at Percy </a:t>
            </a:r>
            <a:r>
              <a:rPr lang="en-US" altLang="en-US" sz="1800" b="1" dirty="0" err="1">
                <a:solidFill>
                  <a:srgbClr val="222222"/>
                </a:solidFill>
                <a:latin typeface="Arial" panose="020B0604020202020204" pitchFamily="34" charset="0"/>
              </a:rPr>
              <a:t>Mazike’s</a:t>
            </a:r>
            <a:r>
              <a:rPr lang="en-US" altLang="en-US" sz="1800" b="1" dirty="0">
                <a:solidFill>
                  <a:srgbClr val="222222"/>
                </a:solidFill>
                <a:latin typeface="Arial" panose="020B0604020202020204" pitchFamily="34" charset="0"/>
              </a:rPr>
              <a:t> </a:t>
            </a:r>
            <a:r>
              <a:rPr lang="en-US" altLang="en-US" sz="1800" b="1" dirty="0" err="1">
                <a:solidFill>
                  <a:srgbClr val="222222"/>
                </a:solidFill>
                <a:latin typeface="Arial" panose="020B0604020202020204" pitchFamily="34" charset="0"/>
              </a:rPr>
              <a:t>Rastal</a:t>
            </a:r>
            <a:r>
              <a:rPr lang="en-US" altLang="en-US" sz="1800" b="1" dirty="0">
                <a:solidFill>
                  <a:srgbClr val="222222"/>
                </a:solidFill>
                <a:latin typeface="Arial" panose="020B0604020202020204" pitchFamily="34" charset="0"/>
              </a:rPr>
              <a:t> Farm in </a:t>
            </a:r>
            <a:r>
              <a:rPr lang="en-US" altLang="en-US" sz="1800" b="1" dirty="0" err="1">
                <a:solidFill>
                  <a:srgbClr val="222222"/>
                </a:solidFill>
                <a:latin typeface="Arial" panose="020B0604020202020204" pitchFamily="34" charset="0"/>
              </a:rPr>
              <a:t>Chegutu</a:t>
            </a:r>
            <a:endParaRPr lang="en-US" altLang="en-US" sz="1800" b="1" dirty="0">
              <a:solidFill>
                <a:srgbClr val="222222"/>
              </a:solidFill>
              <a:latin typeface="Arial" panose="020B0604020202020204" pitchFamily="34" charset="0"/>
            </a:endParaRPr>
          </a:p>
        </p:txBody>
      </p:sp>
      <p:pic>
        <p:nvPicPr>
          <p:cNvPr id="10" name="Picture 9"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0" y="6086588"/>
            <a:ext cx="9144000" cy="61901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7BAF92-7375-364D-A1E6-9D276E460C90}"/>
              </a:ext>
            </a:extLst>
          </p:cNvPr>
          <p:cNvSpPr>
            <a:spLocks noGrp="1"/>
          </p:cNvSpPr>
          <p:nvPr>
            <p:ph type="title"/>
          </p:nvPr>
        </p:nvSpPr>
        <p:spPr>
          <a:xfrm>
            <a:off x="-304800" y="762000"/>
            <a:ext cx="5105400" cy="1216025"/>
          </a:xfrm>
        </p:spPr>
        <p:txBody>
          <a:bodyPr/>
          <a:lstStyle/>
          <a:p>
            <a:pPr eaLnBrk="1" fontAlgn="auto" hangingPunct="1">
              <a:spcAft>
                <a:spcPts val="0"/>
              </a:spcAft>
              <a:defRPr/>
            </a:pPr>
            <a:r>
              <a:rPr lang="en-US" dirty="0"/>
              <a:t>Yields agenda</a:t>
            </a:r>
          </a:p>
        </p:txBody>
      </p:sp>
      <p:sp>
        <p:nvSpPr>
          <p:cNvPr id="5" name="Content Placeholder 2">
            <a:extLst>
              <a:ext uri="{FF2B5EF4-FFF2-40B4-BE49-F238E27FC236}">
                <a16:creationId xmlns:a16="http://schemas.microsoft.com/office/drawing/2014/main" id="{3331C43A-5C68-994C-BBA3-01963934DC4B}"/>
              </a:ext>
            </a:extLst>
          </p:cNvPr>
          <p:cNvSpPr>
            <a:spLocks noGrp="1"/>
          </p:cNvSpPr>
          <p:nvPr>
            <p:ph sz="quarter" idx="4294967295"/>
          </p:nvPr>
        </p:nvSpPr>
        <p:spPr>
          <a:xfrm>
            <a:off x="161925" y="1981200"/>
            <a:ext cx="4333875" cy="4267200"/>
          </a:xfrm>
          <a:prstGeom prst="rect">
            <a:avLst/>
          </a:prstGeom>
        </p:spPr>
        <p:txBody>
          <a:bodyPr>
            <a:noAutofit/>
          </a:bodyPr>
          <a:lstStyle/>
          <a:p>
            <a:pPr marL="342900" indent="-342900" eaLnBrk="1" fontAlgn="auto" hangingPunct="1">
              <a:spcBef>
                <a:spcPts val="0"/>
              </a:spcBef>
              <a:spcAft>
                <a:spcPts val="200"/>
              </a:spcAft>
              <a:buFont typeface="Symbol" charset="2"/>
              <a:buChar char=""/>
              <a:tabLst>
                <a:tab pos="139700" algn="l"/>
              </a:tabLst>
              <a:defRPr/>
            </a:pPr>
            <a:r>
              <a:rPr lang="en-ZW" sz="2400" cap="none" dirty="0">
                <a:latin typeface="+mj-lt"/>
                <a:cs typeface="Times" charset="0"/>
              </a:rPr>
              <a:t>Yield records were broken for SC 727; 719 and 608 on the 11mt plus club competition.</a:t>
            </a:r>
          </a:p>
          <a:p>
            <a:pPr marL="342900" indent="-342900" eaLnBrk="1" fontAlgn="auto" hangingPunct="1">
              <a:spcBef>
                <a:spcPts val="0"/>
              </a:spcBef>
              <a:spcAft>
                <a:spcPts val="200"/>
              </a:spcAft>
              <a:buFont typeface="Symbol" charset="2"/>
              <a:buChar char=""/>
              <a:tabLst>
                <a:tab pos="139700" algn="l"/>
              </a:tabLst>
              <a:defRPr/>
            </a:pPr>
            <a:endParaRPr lang="en-ZW" sz="2400" cap="none" dirty="0">
              <a:latin typeface="+mj-lt"/>
              <a:cs typeface="Times" charset="0"/>
            </a:endParaRPr>
          </a:p>
          <a:p>
            <a:pPr marL="342900" indent="-342900" eaLnBrk="1" fontAlgn="auto" hangingPunct="1">
              <a:spcBef>
                <a:spcPts val="0"/>
              </a:spcBef>
              <a:spcAft>
                <a:spcPts val="200"/>
              </a:spcAft>
              <a:buFont typeface="Symbol" charset="2"/>
              <a:buChar char=""/>
              <a:tabLst>
                <a:tab pos="139700" algn="l"/>
              </a:tabLst>
              <a:defRPr/>
            </a:pPr>
            <a:r>
              <a:rPr lang="en-ZW" sz="2400" cap="none" dirty="0">
                <a:latin typeface="+mj-lt"/>
                <a:cs typeface="Times" charset="0"/>
              </a:rPr>
              <a:t>2 farmers surpassing 20mt per hectare mark - SC727 and SC719.</a:t>
            </a:r>
          </a:p>
          <a:p>
            <a:pPr marL="342900" indent="-342900" eaLnBrk="1" fontAlgn="auto" hangingPunct="1">
              <a:spcBef>
                <a:spcPts val="0"/>
              </a:spcBef>
              <a:spcAft>
                <a:spcPts val="200"/>
              </a:spcAft>
              <a:buFont typeface="Symbol" charset="2"/>
              <a:buChar char=""/>
              <a:tabLst>
                <a:tab pos="139700" algn="l"/>
              </a:tabLst>
              <a:defRPr/>
            </a:pPr>
            <a:endParaRPr lang="en-US" sz="2400" cap="none" dirty="0">
              <a:latin typeface="+mj-lt"/>
            </a:endParaRPr>
          </a:p>
          <a:p>
            <a:pPr eaLnBrk="1" fontAlgn="auto" hangingPunct="1">
              <a:spcAft>
                <a:spcPts val="0"/>
              </a:spcAft>
              <a:defRPr/>
            </a:pPr>
            <a:r>
              <a:rPr lang="en-ZW" sz="2400" cap="none" dirty="0">
                <a:cs typeface="Times" charset="0"/>
              </a:rPr>
              <a:t>90% of seed production - under irrigation</a:t>
            </a:r>
            <a:endParaRPr lang="en-US" sz="2400" cap="none" dirty="0">
              <a:latin typeface="+mj-lt"/>
            </a:endParaRPr>
          </a:p>
        </p:txBody>
      </p:sp>
      <p:pic>
        <p:nvPicPr>
          <p:cNvPr id="7" name="Picture 3" descr="F:\Tendai\_DSC0541.jpg">
            <a:extLst>
              <a:ext uri="{FF2B5EF4-FFF2-40B4-BE49-F238E27FC236}">
                <a16:creationId xmlns:a16="http://schemas.microsoft.com/office/drawing/2014/main" id="{32054219-F523-694E-8DE2-9148DAE30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8600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SBU Updates- Zimbabwe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SBU Updates contd</a:t>
            </a:r>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pPr marL="0" indent="0">
              <a:buNone/>
            </a:pPr>
            <a:r>
              <a:rPr lang="en-US" b="1" dirty="0"/>
              <a:t>Zambia</a:t>
            </a:r>
          </a:p>
          <a:p>
            <a:r>
              <a:rPr lang="en-US" dirty="0"/>
              <a:t>The local maize seed sales reduced by 31% due to:</a:t>
            </a:r>
            <a:endParaRPr lang="en-ZW" dirty="0"/>
          </a:p>
          <a:p>
            <a:pPr lvl="1"/>
            <a:r>
              <a:rPr lang="en-US" dirty="0"/>
              <a:t>Late roll out of the  e-voucher program, with the bulk of the activations in late December and January, </a:t>
            </a:r>
          </a:p>
          <a:p>
            <a:pPr lvl="1"/>
            <a:r>
              <a:rPr lang="en-US" dirty="0"/>
              <a:t>The maize commodity prize slumping to a low of $120, and thus dissuading farmers from planting</a:t>
            </a:r>
            <a:endParaRPr lang="en-ZW" dirty="0"/>
          </a:p>
          <a:p>
            <a:pPr lvl="1"/>
            <a:r>
              <a:rPr lang="en-US" dirty="0"/>
              <a:t>Drought during the planting period from mid-December to 25 January</a:t>
            </a:r>
            <a:endParaRPr lang="en-ZW" dirty="0"/>
          </a:p>
          <a:p>
            <a:pPr lvl="1"/>
            <a:r>
              <a:rPr lang="en-US" dirty="0"/>
              <a:t>Delayed payments by the Food Reserve Agency leaving farmers with no cash to buy</a:t>
            </a:r>
            <a:endParaRPr lang="en-ZW" dirty="0"/>
          </a:p>
          <a:p>
            <a:endParaRPr lang="en-US" dirty="0"/>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632370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t>SBU Updates contd</a:t>
            </a:r>
          </a:p>
        </p:txBody>
      </p:sp>
      <p:sp>
        <p:nvSpPr>
          <p:cNvPr id="3" name="Content Placeholder 2"/>
          <p:cNvSpPr>
            <a:spLocks noGrp="1"/>
          </p:cNvSpPr>
          <p:nvPr>
            <p:ph idx="1"/>
          </p:nvPr>
        </p:nvSpPr>
        <p:spPr/>
        <p:txBody>
          <a:bodyPr>
            <a:normAutofit/>
          </a:bodyPr>
          <a:lstStyle/>
          <a:p>
            <a:pPr marL="0" indent="0">
              <a:buNone/>
            </a:pPr>
            <a:r>
              <a:rPr lang="en-US" b="1" dirty="0"/>
              <a:t>Zambia</a:t>
            </a:r>
          </a:p>
          <a:p>
            <a:r>
              <a:rPr lang="en-US" dirty="0"/>
              <a:t>Exports to other markets affected by varietal shortages</a:t>
            </a:r>
          </a:p>
          <a:p>
            <a:r>
              <a:rPr lang="en-US" dirty="0"/>
              <a:t>Gross margin down by 12% due to write downs and product mix resulting in profits reducing by 37,5%</a:t>
            </a:r>
          </a:p>
          <a:p>
            <a:endParaRPr lang="en-ZW" dirty="0"/>
          </a:p>
          <a:p>
            <a:endParaRPr lang="en-US" dirty="0"/>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842576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SBU Updates -Zambia .</a:t>
            </a:r>
            <a:r>
              <a:rPr lang="en-US" b="1" dirty="0" err="1"/>
              <a:t>contd</a:t>
            </a:r>
            <a:endParaRPr lang="en-US" b="1" dirty="0"/>
          </a:p>
        </p:txBody>
      </p:sp>
      <p:pic>
        <p:nvPicPr>
          <p:cNvPr id="7" name="Content Placeholder 6">
            <a:extLst>
              <a:ext uri="{FF2B5EF4-FFF2-40B4-BE49-F238E27FC236}">
                <a16:creationId xmlns:a16="http://schemas.microsoft.com/office/drawing/2014/main" id="{F73432A1-B609-E04F-9B4A-D127478331C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128792" cy="3817143"/>
          </a:xfrm>
          <a:prstGeom prst="rect">
            <a:avLst/>
          </a:prstGeom>
          <a:noFill/>
        </p:spPr>
      </p:pic>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386078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81000" y="1371600"/>
            <a:ext cx="8496944" cy="36317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5400" b="1" dirty="0"/>
              <a:t>Overview</a:t>
            </a:r>
          </a:p>
          <a:p>
            <a:r>
              <a:rPr lang="en-US" sz="4400" b="1" dirty="0"/>
              <a:t>Regional business under Seed Co International to be unbundled &amp; are disclosed under Discontinued operations</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894787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SBU Updates contd</a:t>
            </a:r>
          </a:p>
        </p:txBody>
      </p:sp>
      <p:sp>
        <p:nvSpPr>
          <p:cNvPr id="3" name="Content Placeholder 2"/>
          <p:cNvSpPr>
            <a:spLocks noGrp="1"/>
          </p:cNvSpPr>
          <p:nvPr>
            <p:ph idx="1"/>
          </p:nvPr>
        </p:nvSpPr>
        <p:spPr/>
        <p:txBody>
          <a:bodyPr/>
          <a:lstStyle/>
          <a:p>
            <a:pPr marL="0" indent="0">
              <a:buNone/>
            </a:pPr>
            <a:r>
              <a:rPr lang="en-US" b="1" dirty="0"/>
              <a:t>Malawi</a:t>
            </a:r>
          </a:p>
          <a:p>
            <a:pPr lvl="0">
              <a:buFont typeface="Wingdings" pitchFamily="2" charset="2"/>
              <a:buChar char="Ø"/>
            </a:pPr>
            <a:r>
              <a:rPr lang="en-US" dirty="0"/>
              <a:t>the stronger Kwacha and better export opportunities and improved pricing resulted improved margins by 4%</a:t>
            </a:r>
          </a:p>
          <a:p>
            <a:pPr lvl="0">
              <a:buFont typeface="Wingdings" pitchFamily="2" charset="2"/>
              <a:buChar char="Ø"/>
            </a:pPr>
            <a:r>
              <a:rPr lang="en-US" sz="2800" dirty="0"/>
              <a:t>Reduced interest bill by restructuring the borrowings mix</a:t>
            </a:r>
          </a:p>
          <a:p>
            <a:pPr lvl="0">
              <a:buFont typeface="Wingdings" pitchFamily="2" charset="2"/>
              <a:buChar char="Ø"/>
            </a:pPr>
            <a:r>
              <a:rPr lang="en-US" sz="2800" dirty="0"/>
              <a:t>Earnings were $1m as compared to prior year loss</a:t>
            </a:r>
            <a:endParaRPr lang="en-ZW" sz="2800" dirty="0"/>
          </a:p>
          <a:p>
            <a:pPr marL="0" indent="0">
              <a:buNone/>
            </a:pPr>
            <a:endParaRPr lang="en-US" dirty="0"/>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625091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SBU Updates-Malawi. contd</a:t>
            </a:r>
          </a:p>
        </p:txBody>
      </p:sp>
      <p:pic>
        <p:nvPicPr>
          <p:cNvPr id="7" name="Content Placeholder 6">
            <a:extLst>
              <a:ext uri="{FF2B5EF4-FFF2-40B4-BE49-F238E27FC236}">
                <a16:creationId xmlns:a16="http://schemas.microsoft.com/office/drawing/2014/main" id="{F116223B-B7C1-244B-80BC-68574868BFE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6912768" cy="4038029"/>
          </a:xfrm>
          <a:prstGeom prst="rect">
            <a:avLst/>
          </a:prstGeom>
          <a:noFill/>
        </p:spPr>
      </p:pic>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3955190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SBU Updates continued</a:t>
            </a:r>
          </a:p>
        </p:txBody>
      </p:sp>
      <p:sp>
        <p:nvSpPr>
          <p:cNvPr id="3" name="Content Placeholder 2"/>
          <p:cNvSpPr>
            <a:spLocks noGrp="1"/>
          </p:cNvSpPr>
          <p:nvPr>
            <p:ph idx="1"/>
          </p:nvPr>
        </p:nvSpPr>
        <p:spPr/>
        <p:txBody>
          <a:bodyPr>
            <a:normAutofit/>
          </a:bodyPr>
          <a:lstStyle/>
          <a:p>
            <a:pPr marL="0" indent="0">
              <a:buNone/>
            </a:pPr>
            <a:r>
              <a:rPr lang="en-US" b="1" dirty="0"/>
              <a:t>Kenya</a:t>
            </a:r>
          </a:p>
          <a:p>
            <a:pPr lvl="1"/>
            <a:r>
              <a:rPr lang="en-US" dirty="0"/>
              <a:t>While demand was buoyant as farmers needed to replant following the drought, the SBU experienced serious stock shortages in all the popular varieties.</a:t>
            </a:r>
          </a:p>
          <a:p>
            <a:pPr lvl="1"/>
            <a:r>
              <a:rPr lang="en-US" dirty="0"/>
              <a:t>gross margin down 5% due to product mix and some write downs of some seed stocks</a:t>
            </a:r>
            <a:r>
              <a:rPr lang="en-ZW" dirty="0"/>
              <a:t>  resulting in earnings reducing by almost 50%</a:t>
            </a:r>
            <a:endParaRPr lang="en-US" dirty="0"/>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717504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SBU Updates-Kenya. continued</a:t>
            </a:r>
          </a:p>
        </p:txBody>
      </p:sp>
      <p:pic>
        <p:nvPicPr>
          <p:cNvPr id="7" name="Content Placeholder 6">
            <a:extLst>
              <a:ext uri="{FF2B5EF4-FFF2-40B4-BE49-F238E27FC236}">
                <a16:creationId xmlns:a16="http://schemas.microsoft.com/office/drawing/2014/main" id="{CEFF885A-1192-ED42-857F-913660BA19C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17638"/>
            <a:ext cx="6480720" cy="4171602"/>
          </a:xfrm>
          <a:prstGeom prst="rect">
            <a:avLst/>
          </a:prstGeom>
          <a:noFill/>
        </p:spPr>
      </p:pic>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461870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SBU Updates contd</a:t>
            </a:r>
          </a:p>
        </p:txBody>
      </p:sp>
      <p:sp>
        <p:nvSpPr>
          <p:cNvPr id="3" name="Content Placeholder 2"/>
          <p:cNvSpPr>
            <a:spLocks noGrp="1"/>
          </p:cNvSpPr>
          <p:nvPr>
            <p:ph idx="1"/>
          </p:nvPr>
        </p:nvSpPr>
        <p:spPr/>
        <p:txBody>
          <a:bodyPr>
            <a:normAutofit lnSpcReduction="10000"/>
          </a:bodyPr>
          <a:lstStyle/>
          <a:p>
            <a:r>
              <a:rPr lang="en-US" b="1" dirty="0"/>
              <a:t>Tanzania</a:t>
            </a:r>
          </a:p>
          <a:p>
            <a:pPr lvl="1"/>
            <a:r>
              <a:rPr lang="en-US" dirty="0"/>
              <a:t>Turnover was slightly higher than prior year due to amplified demand on the back of the drought experienced last year coupled with aggressive marketing efforts to increase footprint in this country’s vast untapped potential</a:t>
            </a:r>
          </a:p>
          <a:p>
            <a:pPr lvl="1"/>
            <a:r>
              <a:rPr lang="en-US" dirty="0"/>
              <a:t>Increasing activities in the Southern highlands – Tanzania's bread basket</a:t>
            </a:r>
          </a:p>
          <a:p>
            <a:pPr lvl="1"/>
            <a:r>
              <a:rPr lang="en-US" dirty="0"/>
              <a:t>Increased local production enhanced margins resulting in 30% increase in profits</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972093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SBU Updates-Tanzania. contd</a:t>
            </a:r>
          </a:p>
        </p:txBody>
      </p:sp>
      <p:pic>
        <p:nvPicPr>
          <p:cNvPr id="7" name="Content Placeholder 6">
            <a:extLst>
              <a:ext uri="{FF2B5EF4-FFF2-40B4-BE49-F238E27FC236}">
                <a16:creationId xmlns:a16="http://schemas.microsoft.com/office/drawing/2014/main" id="{D58BB601-8260-C441-9AE9-B60D798EBF0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417638"/>
            <a:ext cx="6984776" cy="4099594"/>
          </a:xfrm>
          <a:prstGeom prst="rect">
            <a:avLst/>
          </a:prstGeom>
          <a:noFill/>
        </p:spPr>
      </p:pic>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578227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SBU Update contd</a:t>
            </a:r>
          </a:p>
        </p:txBody>
      </p:sp>
      <p:sp>
        <p:nvSpPr>
          <p:cNvPr id="3" name="Content Placeholder 2"/>
          <p:cNvSpPr>
            <a:spLocks noGrp="1"/>
          </p:cNvSpPr>
          <p:nvPr>
            <p:ph idx="1"/>
          </p:nvPr>
        </p:nvSpPr>
        <p:spPr/>
        <p:txBody>
          <a:bodyPr>
            <a:normAutofit/>
          </a:bodyPr>
          <a:lstStyle/>
          <a:p>
            <a:pPr marL="0" indent="0">
              <a:buNone/>
            </a:pPr>
            <a:r>
              <a:rPr lang="en-US" b="1" dirty="0"/>
              <a:t>CCU</a:t>
            </a:r>
          </a:p>
          <a:p>
            <a:pPr lvl="1"/>
            <a:r>
              <a:rPr lang="en-US" dirty="0"/>
              <a:t>ISPAAD program in Botswana replaced with tender business which was cut-throat</a:t>
            </a:r>
          </a:p>
          <a:p>
            <a:pPr lvl="1"/>
            <a:r>
              <a:rPr lang="en-US" dirty="0"/>
              <a:t>Business affected by product shortages during the year</a:t>
            </a:r>
          </a:p>
          <a:p>
            <a:pPr marL="0" indent="0">
              <a:buNone/>
            </a:pPr>
            <a:endParaRPr lang="en-US" dirty="0"/>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57532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SBU Updates contd</a:t>
            </a:r>
          </a:p>
        </p:txBody>
      </p:sp>
      <p:sp>
        <p:nvSpPr>
          <p:cNvPr id="3" name="Content Placeholder 2"/>
          <p:cNvSpPr>
            <a:spLocks noGrp="1"/>
          </p:cNvSpPr>
          <p:nvPr>
            <p:ph idx="1"/>
          </p:nvPr>
        </p:nvSpPr>
        <p:spPr/>
        <p:txBody>
          <a:bodyPr>
            <a:normAutofit/>
          </a:bodyPr>
          <a:lstStyle/>
          <a:p>
            <a:pPr marL="0" indent="0">
              <a:buNone/>
            </a:pPr>
            <a:r>
              <a:rPr lang="en-US" b="1" dirty="0"/>
              <a:t>Prime Seeds</a:t>
            </a:r>
          </a:p>
          <a:p>
            <a:pPr lvl="1"/>
            <a:r>
              <a:rPr lang="en-GB" dirty="0"/>
              <a:t>JV achieved a breakeven position</a:t>
            </a:r>
            <a:endParaRPr lang="en-ZW" dirty="0"/>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3669746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SBU Updates Contd</a:t>
            </a:r>
          </a:p>
        </p:txBody>
      </p:sp>
      <p:sp>
        <p:nvSpPr>
          <p:cNvPr id="3" name="Content Placeholder 2"/>
          <p:cNvSpPr>
            <a:spLocks noGrp="1"/>
          </p:cNvSpPr>
          <p:nvPr>
            <p:ph idx="1"/>
          </p:nvPr>
        </p:nvSpPr>
        <p:spPr>
          <a:xfrm>
            <a:off x="457200" y="1143000"/>
            <a:ext cx="8229600" cy="4525963"/>
          </a:xfrm>
        </p:spPr>
        <p:txBody>
          <a:bodyPr>
            <a:normAutofit/>
          </a:bodyPr>
          <a:lstStyle/>
          <a:p>
            <a:pPr marL="0" indent="0">
              <a:buNone/>
            </a:pPr>
            <a:r>
              <a:rPr lang="en-US" b="1" dirty="0"/>
              <a:t>Quton</a:t>
            </a:r>
          </a:p>
          <a:p>
            <a:pPr lvl="1"/>
            <a:r>
              <a:rPr lang="en-US" dirty="0"/>
              <a:t>40% associate</a:t>
            </a:r>
          </a:p>
          <a:p>
            <a:pPr lvl="1"/>
            <a:r>
              <a:rPr lang="en-US" dirty="0"/>
              <a:t>Benefited from a Govt order of over 8000mt</a:t>
            </a:r>
          </a:p>
          <a:p>
            <a:pPr lvl="1"/>
            <a:r>
              <a:rPr lang="en-US" dirty="0"/>
              <a:t>$1,3m contribution to Group profit</a:t>
            </a:r>
          </a:p>
          <a:p>
            <a:pPr lvl="1"/>
            <a:r>
              <a:rPr lang="en-US" dirty="0"/>
              <a:t>Tz and Malawi still struggling</a:t>
            </a:r>
          </a:p>
          <a:p>
            <a:pPr lvl="1"/>
            <a:r>
              <a:rPr lang="en-US" dirty="0"/>
              <a:t>Technology and skills transfer from Mahyco in progress</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686850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Outlook</a:t>
            </a:r>
          </a:p>
        </p:txBody>
      </p:sp>
      <p:sp>
        <p:nvSpPr>
          <p:cNvPr id="3" name="Content Placeholder 2"/>
          <p:cNvSpPr>
            <a:spLocks noGrp="1"/>
          </p:cNvSpPr>
          <p:nvPr>
            <p:ph idx="1"/>
          </p:nvPr>
        </p:nvSpPr>
        <p:spPr>
          <a:xfrm>
            <a:off x="457200" y="1219200"/>
            <a:ext cx="8229600" cy="4525963"/>
          </a:xfrm>
        </p:spPr>
        <p:txBody>
          <a:bodyPr>
            <a:noAutofit/>
          </a:bodyPr>
          <a:lstStyle/>
          <a:p>
            <a:pPr marL="0" indent="0">
              <a:buNone/>
            </a:pPr>
            <a:r>
              <a:rPr lang="en-ZW" sz="2400" dirty="0"/>
              <a:t>Earnings to be maintained:</a:t>
            </a:r>
          </a:p>
          <a:p>
            <a:pPr lvl="0"/>
            <a:r>
              <a:rPr lang="en-ZW" sz="2400" dirty="0"/>
              <a:t>Improved seed supplies in most markets</a:t>
            </a:r>
          </a:p>
          <a:p>
            <a:pPr lvl="0"/>
            <a:r>
              <a:rPr lang="en-ZW" sz="2400" dirty="0"/>
              <a:t>Continuation of the Command Agriculture programme in Zimbabwe </a:t>
            </a:r>
          </a:p>
          <a:p>
            <a:pPr lvl="0"/>
            <a:r>
              <a:rPr lang="en-ZW" sz="2400" dirty="0"/>
              <a:t>Continued market share growth in East Africa; </a:t>
            </a:r>
          </a:p>
          <a:p>
            <a:pPr lvl="0"/>
            <a:r>
              <a:rPr lang="en-ZW" sz="2400" dirty="0"/>
              <a:t>Nigeria beginning to make contribution to group numbers and</a:t>
            </a:r>
          </a:p>
          <a:p>
            <a:pPr lvl="0"/>
            <a:r>
              <a:rPr lang="en-US" sz="2400" dirty="0"/>
              <a:t>Adoption of vegetable seed hybrids across the markets we serve.</a:t>
            </a:r>
            <a:endParaRPr lang="en-ZW" sz="2400" dirty="0"/>
          </a:p>
          <a:p>
            <a:pPr marL="457200" lvl="1" indent="0" fontAlgn="t">
              <a:buNone/>
            </a:pPr>
            <a:endParaRPr lang="en-ZW" sz="2000" dirty="0"/>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68585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2688" y="24253"/>
            <a:ext cx="8208912" cy="707886"/>
          </a:xfrm>
          <a:prstGeom prst="rect">
            <a:avLst/>
          </a:prstGeom>
          <a:noFill/>
        </p:spPr>
        <p:txBody>
          <a:bodyPr wrap="square" rtlCol="0">
            <a:spAutoFit/>
          </a:bodyPr>
          <a:lstStyle/>
          <a:p>
            <a:r>
              <a:rPr lang="en-ZW" sz="4000" b="1" dirty="0"/>
              <a:t> Income Statement Review </a:t>
            </a:r>
          </a:p>
        </p:txBody>
      </p:sp>
      <p:pic>
        <p:nvPicPr>
          <p:cNvPr id="3" name="Picture 2">
            <a:extLst>
              <a:ext uri="{FF2B5EF4-FFF2-40B4-BE49-F238E27FC236}">
                <a16:creationId xmlns:a16="http://schemas.microsoft.com/office/drawing/2014/main" id="{09F61389-DE26-9941-B4FE-C8CF436DC59D}"/>
              </a:ext>
            </a:extLst>
          </p:cNvPr>
          <p:cNvPicPr>
            <a:picLocks noChangeAspect="1"/>
          </p:cNvPicPr>
          <p:nvPr/>
        </p:nvPicPr>
        <p:blipFill>
          <a:blip r:embed="rId2"/>
          <a:stretch>
            <a:fillRect/>
          </a:stretch>
        </p:blipFill>
        <p:spPr>
          <a:xfrm>
            <a:off x="938064" y="732139"/>
            <a:ext cx="7062936" cy="4857101"/>
          </a:xfrm>
          <a:prstGeom prst="rect">
            <a:avLst/>
          </a:prstGeom>
        </p:spPr>
      </p:pic>
      <p:pic>
        <p:nvPicPr>
          <p:cNvPr id="7" name="Picture 6"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3675070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6" descr="quest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776" r="776"/>
          <a:stretch>
            <a:fillRect/>
          </a:stretch>
        </p:blipFill>
        <p:spPr bwMode="auto">
          <a:xfrm>
            <a:off x="609600" y="4270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143000" y="579437"/>
            <a:ext cx="3744416" cy="584776"/>
          </a:xfrm>
          <a:prstGeom prst="rect">
            <a:avLst/>
          </a:prstGeom>
          <a:noFill/>
        </p:spPr>
        <p:txBody>
          <a:bodyPr wrap="square" rtlCol="0">
            <a:spAutoFit/>
          </a:bodyPr>
          <a:lstStyle/>
          <a:p>
            <a:r>
              <a:rPr lang="en-US" sz="3200" b="1" dirty="0">
                <a:solidFill>
                  <a:schemeClr val="bg1"/>
                </a:solidFill>
              </a:rPr>
              <a:t>QUESTIONS????</a:t>
            </a:r>
          </a:p>
        </p:txBody>
      </p:sp>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8212697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9"/>
            <a:ext cx="7986463" cy="5016758"/>
          </a:xfrm>
          <a:prstGeom prst="rect">
            <a:avLst/>
          </a:prstGeom>
        </p:spPr>
        <p:txBody>
          <a:bodyPr wrap="square">
            <a:spAutoFit/>
          </a:bodyPr>
          <a:lstStyle/>
          <a:p>
            <a:r>
              <a:rPr lang="en-US" sz="4000" b="1" dirty="0"/>
              <a:t>1. TURNOVER </a:t>
            </a:r>
          </a:p>
          <a:p>
            <a:endParaRPr lang="en-US" sz="4000" dirty="0"/>
          </a:p>
          <a:p>
            <a:r>
              <a:rPr lang="en-US" sz="4000" dirty="0"/>
              <a:t>Down 5% due to:</a:t>
            </a:r>
          </a:p>
          <a:p>
            <a:pPr marL="571500" indent="-571500">
              <a:buFont typeface="Wingdings" pitchFamily="2" charset="2"/>
              <a:buChar char="Ø"/>
            </a:pPr>
            <a:r>
              <a:rPr lang="en-US" sz="4000" dirty="0"/>
              <a:t>Product shortages caused by seed production challenges</a:t>
            </a:r>
          </a:p>
          <a:p>
            <a:endParaRPr lang="en-US" sz="4000" dirty="0"/>
          </a:p>
          <a:p>
            <a:r>
              <a:rPr lang="en-US" sz="4000" dirty="0"/>
              <a:t>Improved volume of winter cereals  and Soya beans mitigated the decline </a:t>
            </a:r>
            <a:endParaRPr lang="en-ZW" sz="4000" dirty="0"/>
          </a:p>
        </p:txBody>
      </p:sp>
      <p:pic>
        <p:nvPicPr>
          <p:cNvPr id="6" name="Picture 5"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07970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24431"/>
            <a:ext cx="8208912" cy="1323439"/>
          </a:xfrm>
          <a:prstGeom prst="rect">
            <a:avLst/>
          </a:prstGeom>
          <a:noFill/>
        </p:spPr>
        <p:txBody>
          <a:bodyPr wrap="square" rtlCol="0">
            <a:spAutoFit/>
          </a:bodyPr>
          <a:lstStyle/>
          <a:p>
            <a:r>
              <a:rPr lang="en-ZW" sz="4000" b="1" dirty="0"/>
              <a:t>Consolidated Maize sales volume trends - </a:t>
            </a:r>
            <a:r>
              <a:rPr lang="en-ZW" sz="4000" b="1" dirty="0" err="1"/>
              <a:t>mt</a:t>
            </a:r>
            <a:endParaRPr lang="en-ZW" sz="4000" b="1" dirty="0"/>
          </a:p>
        </p:txBody>
      </p:sp>
      <p:graphicFrame>
        <p:nvGraphicFramePr>
          <p:cNvPr id="6" name="Chart 5">
            <a:extLst>
              <a:ext uri="{FF2B5EF4-FFF2-40B4-BE49-F238E27FC236}">
                <a16:creationId xmlns:a16="http://schemas.microsoft.com/office/drawing/2014/main" id="{00000000-0008-0000-3500-00006E4B6800}"/>
              </a:ext>
            </a:extLst>
          </p:cNvPr>
          <p:cNvGraphicFramePr>
            <a:graphicFrameLocks/>
          </p:cNvGraphicFramePr>
          <p:nvPr>
            <p:extLst>
              <p:ext uri="{D42A27DB-BD31-4B8C-83A1-F6EECF244321}">
                <p14:modId xmlns:p14="http://schemas.microsoft.com/office/powerpoint/2010/main" val="1613933315"/>
              </p:ext>
            </p:extLst>
          </p:nvPr>
        </p:nvGraphicFramePr>
        <p:xfrm>
          <a:off x="971600" y="1196752"/>
          <a:ext cx="6696744" cy="439248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233148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24431"/>
            <a:ext cx="8208912" cy="1323439"/>
          </a:xfrm>
          <a:prstGeom prst="rect">
            <a:avLst/>
          </a:prstGeom>
          <a:noFill/>
        </p:spPr>
        <p:txBody>
          <a:bodyPr wrap="square" rtlCol="0">
            <a:spAutoFit/>
          </a:bodyPr>
          <a:lstStyle/>
          <a:p>
            <a:r>
              <a:rPr lang="en-ZW" sz="4000" b="1" dirty="0"/>
              <a:t>Sales Volume Contribution by Country</a:t>
            </a:r>
          </a:p>
        </p:txBody>
      </p:sp>
      <p:graphicFrame>
        <p:nvGraphicFramePr>
          <p:cNvPr id="10" name="Chart 9">
            <a:extLst>
              <a:ext uri="{FF2B5EF4-FFF2-40B4-BE49-F238E27FC236}">
                <a16:creationId xmlns:a16="http://schemas.microsoft.com/office/drawing/2014/main" id="{00000000-0008-0000-3500-0000744B6800}"/>
              </a:ext>
            </a:extLst>
          </p:cNvPr>
          <p:cNvGraphicFramePr>
            <a:graphicFrameLocks/>
          </p:cNvGraphicFramePr>
          <p:nvPr>
            <p:extLst>
              <p:ext uri="{D42A27DB-BD31-4B8C-83A1-F6EECF244321}">
                <p14:modId xmlns:p14="http://schemas.microsoft.com/office/powerpoint/2010/main" val="3325539905"/>
              </p:ext>
            </p:extLst>
          </p:nvPr>
        </p:nvGraphicFramePr>
        <p:xfrm>
          <a:off x="1286855" y="1347870"/>
          <a:ext cx="6570290" cy="475252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086588"/>
            <a:ext cx="9144000" cy="619012"/>
          </a:xfrm>
          <a:prstGeom prst="rect">
            <a:avLst/>
          </a:prstGeom>
        </p:spPr>
      </p:pic>
    </p:spTree>
    <p:extLst>
      <p:ext uri="{BB962C8B-B14F-4D97-AF65-F5344CB8AC3E}">
        <p14:creationId xmlns:p14="http://schemas.microsoft.com/office/powerpoint/2010/main" val="167059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76200" y="2209800"/>
            <a:ext cx="4913802" cy="2700762"/>
          </a:xfrm>
          <a:prstGeom prst="rect">
            <a:avLst/>
          </a:prstGeom>
        </p:spPr>
      </p:pic>
      <p:graphicFrame>
        <p:nvGraphicFramePr>
          <p:cNvPr id="5" name="Chart 4"/>
          <p:cNvGraphicFramePr/>
          <p:nvPr/>
        </p:nvGraphicFramePr>
        <p:xfrm>
          <a:off x="4572000" y="2209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39552" y="24431"/>
            <a:ext cx="8208912" cy="1323439"/>
          </a:xfrm>
          <a:prstGeom prst="rect">
            <a:avLst/>
          </a:prstGeom>
          <a:noFill/>
        </p:spPr>
        <p:txBody>
          <a:bodyPr wrap="square" rtlCol="0">
            <a:spAutoFit/>
          </a:bodyPr>
          <a:lstStyle/>
          <a:p>
            <a:r>
              <a:rPr lang="en-ZW" sz="4000" b="1" dirty="0"/>
              <a:t>Sales Volume Contribution by Specie</a:t>
            </a:r>
          </a:p>
        </p:txBody>
      </p:sp>
      <p:pic>
        <p:nvPicPr>
          <p:cNvPr id="7" name="Picture 6" descr="POWER BOTTOM.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0" y="6086588"/>
            <a:ext cx="9144000" cy="6190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14781</TotalTime>
  <Words>1516</Words>
  <Application>Microsoft Macintosh PowerPoint</Application>
  <PresentationFormat>On-screen Show (4:3)</PresentationFormat>
  <Paragraphs>239</Paragraphs>
  <Slides>50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ＭＳ Ｐゴシック</vt:lpstr>
      <vt:lpstr>Arial</vt:lpstr>
      <vt:lpstr>Calibri</vt:lpstr>
      <vt:lpstr>Cambria</vt:lpstr>
      <vt:lpstr>Symbol</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environment</vt:lpstr>
      <vt:lpstr>Research</vt:lpstr>
      <vt:lpstr>Production</vt:lpstr>
      <vt:lpstr>Processing</vt:lpstr>
      <vt:lpstr>Sales &amp; Marketing</vt:lpstr>
      <vt:lpstr>Sales &amp; Marketing</vt:lpstr>
      <vt:lpstr>Development files</vt:lpstr>
      <vt:lpstr>Development files contd</vt:lpstr>
      <vt:lpstr>SBU Updates</vt:lpstr>
      <vt:lpstr>SBU Updates- Zimbabwe</vt:lpstr>
      <vt:lpstr>SBU Updates- Zimbabwe</vt:lpstr>
      <vt:lpstr>Yields agenda</vt:lpstr>
      <vt:lpstr>SBU Updates contd</vt:lpstr>
      <vt:lpstr>SBU Updates contd</vt:lpstr>
      <vt:lpstr>SBU Updates -Zambia .contd</vt:lpstr>
      <vt:lpstr>SBU Updates contd</vt:lpstr>
      <vt:lpstr>SBU Updates-Malawi. contd</vt:lpstr>
      <vt:lpstr>SBU Updates continued</vt:lpstr>
      <vt:lpstr>SBU Updates-Kenya. continued</vt:lpstr>
      <vt:lpstr>SBU Updates contd</vt:lpstr>
      <vt:lpstr>SBU Updates-Tanzania. contd</vt:lpstr>
      <vt:lpstr>SBU Update contd</vt:lpstr>
      <vt:lpstr>SBU Updates contd</vt:lpstr>
      <vt:lpstr>SBU Updates Contd</vt:lpstr>
      <vt:lpstr>Outlook</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Felistus Ndawi</dc:creator>
  <cp:lastModifiedBy>Microsoft Office User</cp:lastModifiedBy>
  <cp:revision>570</cp:revision>
  <cp:lastPrinted>2014-06-25T14:58:19Z</cp:lastPrinted>
  <dcterms:created xsi:type="dcterms:W3CDTF">2018-05-31T17:22:51Z</dcterms:created>
  <dcterms:modified xsi:type="dcterms:W3CDTF">2018-06-01T06:32:25Z</dcterms:modified>
</cp:coreProperties>
</file>